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94" r:id="rId8"/>
    <p:sldId id="395" r:id="rId9"/>
    <p:sldId id="396" r:id="rId10"/>
    <p:sldId id="408" r:id="rId11"/>
    <p:sldId id="417" r:id="rId12"/>
    <p:sldId id="418" r:id="rId13"/>
    <p:sldId id="397" r:id="rId14"/>
    <p:sldId id="398" r:id="rId15"/>
    <p:sldId id="409" r:id="rId16"/>
    <p:sldId id="399" r:id="rId17"/>
    <p:sldId id="400" r:id="rId18"/>
    <p:sldId id="410" r:id="rId19"/>
    <p:sldId id="411" r:id="rId20"/>
    <p:sldId id="419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5" r:id="rId34"/>
    <p:sldId id="274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8" r:id="rId47"/>
    <p:sldId id="289" r:id="rId48"/>
    <p:sldId id="287" r:id="rId49"/>
    <p:sldId id="290" r:id="rId50"/>
    <p:sldId id="291" r:id="rId51"/>
    <p:sldId id="292" r:id="rId52"/>
    <p:sldId id="306" r:id="rId53"/>
    <p:sldId id="307" r:id="rId54"/>
    <p:sldId id="308" r:id="rId55"/>
    <p:sldId id="309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338" r:id="rId98"/>
    <p:sldId id="339" r:id="rId99"/>
    <p:sldId id="340" r:id="rId100"/>
    <p:sldId id="342" r:id="rId101"/>
    <p:sldId id="341" r:id="rId102"/>
    <p:sldId id="343" r:id="rId103"/>
    <p:sldId id="364" r:id="rId104"/>
    <p:sldId id="363" r:id="rId105"/>
    <p:sldId id="348" r:id="rId106"/>
    <p:sldId id="344" r:id="rId107"/>
    <p:sldId id="345" r:id="rId108"/>
    <p:sldId id="346" r:id="rId109"/>
    <p:sldId id="347" r:id="rId110"/>
    <p:sldId id="349" r:id="rId111"/>
    <p:sldId id="420" r:id="rId112"/>
    <p:sldId id="350" r:id="rId113"/>
    <p:sldId id="351" r:id="rId114"/>
    <p:sldId id="352" r:id="rId115"/>
    <p:sldId id="353" r:id="rId116"/>
    <p:sldId id="354" r:id="rId117"/>
    <p:sldId id="421" r:id="rId118"/>
    <p:sldId id="355" r:id="rId119"/>
    <p:sldId id="356" r:id="rId120"/>
    <p:sldId id="357" r:id="rId121"/>
    <p:sldId id="358" r:id="rId122"/>
    <p:sldId id="359" r:id="rId123"/>
    <p:sldId id="422" r:id="rId124"/>
    <p:sldId id="412" r:id="rId125"/>
    <p:sldId id="413" r:id="rId126"/>
    <p:sldId id="414" r:id="rId127"/>
    <p:sldId id="415" r:id="rId128"/>
    <p:sldId id="416" r:id="rId129"/>
    <p:sldId id="423" r:id="rId130"/>
    <p:sldId id="360" r:id="rId131"/>
    <p:sldId id="361" r:id="rId132"/>
    <p:sldId id="365" r:id="rId133"/>
    <p:sldId id="366" r:id="rId134"/>
    <p:sldId id="367" r:id="rId135"/>
    <p:sldId id="368" r:id="rId136"/>
    <p:sldId id="370" r:id="rId137"/>
    <p:sldId id="369" r:id="rId138"/>
    <p:sldId id="371" r:id="rId139"/>
    <p:sldId id="372" r:id="rId140"/>
    <p:sldId id="373" r:id="rId141"/>
    <p:sldId id="374" r:id="rId142"/>
    <p:sldId id="375" r:id="rId143"/>
    <p:sldId id="386" r:id="rId144"/>
    <p:sldId id="376" r:id="rId145"/>
    <p:sldId id="377" r:id="rId146"/>
    <p:sldId id="378" r:id="rId147"/>
    <p:sldId id="379" r:id="rId148"/>
    <p:sldId id="387" r:id="rId149"/>
    <p:sldId id="380" r:id="rId150"/>
    <p:sldId id="381" r:id="rId151"/>
    <p:sldId id="382" r:id="rId152"/>
    <p:sldId id="383" r:id="rId153"/>
    <p:sldId id="384" r:id="rId154"/>
    <p:sldId id="385" r:id="rId155"/>
    <p:sldId id="388" r:id="rId156"/>
    <p:sldId id="389" r:id="rId157"/>
    <p:sldId id="424" r:id="rId15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22D075-82DE-44FD-9211-72401942095B}" v="309" dt="2022-08-09T09:29:07.849"/>
    <p1510:client id="{943D8087-361A-4DC5-AACD-D3F52AC75AC2}" v="1820" dt="2022-08-07T22:35:18.035"/>
    <p1510:client id="{9598862F-FCB1-4F61-BE74-DCC6860B4BA2}" v="75" dt="2022-08-07T10:41:34.032"/>
    <p1510:client id="{A9066264-9B18-41C7-A1A4-B1445B920505}" v="527" dt="2022-08-11T20:34:29.766"/>
    <p1510:client id="{AD7823EE-24A8-49C3-BC8A-8DEBD8C0F6A4}" v="177" dt="2022-08-13T16:07:46.803"/>
    <p1510:client id="{EBD968A6-D254-4D06-A24B-B7DE40D2AD42}" v="974" dt="2022-08-08T18:08:17.373"/>
    <p1510:client id="{F48090FA-FDBE-4BC1-A937-06ED866BC887}" v="138" dt="2022-08-12T14:32:50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13.08.2022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Zj_WeMXJ1TYfQPbgFBzngEsd667jMumA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Финальный проект:</a:t>
            </a:r>
            <a:br>
              <a:rPr lang="ru-RU" dirty="0">
                <a:cs typeface="Calibri Light"/>
              </a:rPr>
            </a:br>
            <a:r>
              <a:rPr lang="ru-RU" dirty="0">
                <a:ea typeface="+mj-lt"/>
                <a:cs typeface="+mj-lt"/>
              </a:rPr>
              <a:t>медицинское приложение</a:t>
            </a:r>
            <a:endParaRPr lang="ru-RU" dirty="0" err="1"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18245-4EB8-1F8F-4B40-E08CE30D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VAE(</a:t>
            </a:r>
            <a:r>
              <a:rPr lang="ru-RU" dirty="0" err="1">
                <a:ea typeface="+mj-lt"/>
                <a:cs typeface="+mj-lt"/>
              </a:rPr>
              <a:t>Variational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AutoEncoders</a:t>
            </a:r>
            <a:r>
              <a:rPr lang="ru-RU" dirty="0">
                <a:ea typeface="Calibri Light"/>
                <a:cs typeface="Calibri Light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B84310-A6BB-4BE7-2DD3-FCE232E4C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2134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E59E25-A9A2-0E57-4F5F-D53048C4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866338"/>
            <a:ext cx="5777592" cy="53215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400">
                <a:solidFill>
                  <a:srgbClr val="544B41"/>
                </a:solidFill>
                <a:cs typeface="Calibri" panose="020F0502020204030204"/>
              </a:rPr>
              <a:t>По правилам данные должны быть расположены в данном формате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544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, табло&#10;&#10;Автоматически созданное описание">
            <a:extLst>
              <a:ext uri="{FF2B5EF4-FFF2-40B4-BE49-F238E27FC236}">
                <a16:creationId xmlns:a16="http://schemas.microsoft.com/office/drawing/2014/main" id="{602F209B-84E3-F493-3F2F-AB93F3265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800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69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4ABB23-8DC5-5496-8308-3750C0D1B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Обучение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A100B3-C875-E24B-01A3-A750D5B33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dirty="0"/>
              <a:t>В </a:t>
            </a:r>
            <a:r>
              <a:rPr lang="ru-RU" dirty="0" err="1"/>
              <a:t>data</a:t>
            </a:r>
            <a:r>
              <a:rPr lang="ru-RU" dirty="0"/>
              <a:t> переместить </a:t>
            </a:r>
            <a:r>
              <a:rPr lang="ru-RU" dirty="0" err="1"/>
              <a:t>burns.yaml</a:t>
            </a:r>
            <a:r>
              <a:rPr lang="ru-RU" dirty="0"/>
              <a:t> (содердит пути к моим данным)</a:t>
            </a:r>
            <a:endParaRPr lang="ru-RU"/>
          </a:p>
          <a:p>
            <a:pPr>
              <a:buNone/>
            </a:pPr>
            <a:r>
              <a:rPr lang="ru-RU" dirty="0" err="1">
                <a:ea typeface="+mn-lt"/>
                <a:cs typeface="+mn-lt"/>
              </a:rPr>
              <a:t>models</a:t>
            </a:r>
            <a:r>
              <a:rPr lang="ru-RU" dirty="0">
                <a:ea typeface="+mn-lt"/>
                <a:cs typeface="+mn-lt"/>
              </a:rPr>
              <a:t>/yolov5x.yaml содержит архитектуру модели и нам нужно </a:t>
            </a:r>
            <a:r>
              <a:rPr lang="ru-RU" dirty="0"/>
              <a:t>изменить количество </a:t>
            </a:r>
            <a:r>
              <a:rPr lang="ru-RU" dirty="0" err="1"/>
              <a:t>nc</a:t>
            </a:r>
            <a:endParaRPr lang="ru-RU" dirty="0" err="1">
              <a:cs typeface="Calibri"/>
            </a:endParaRPr>
          </a:p>
          <a:p>
            <a:pPr>
              <a:buNone/>
            </a:pPr>
            <a:r>
              <a:rPr lang="ru-RU" dirty="0"/>
              <a:t>В </a:t>
            </a:r>
            <a:r>
              <a:rPr lang="ru-RU" dirty="0">
                <a:hlinkClick r:id="rId2"/>
              </a:rPr>
              <a:t>/content/yolov5/runs/train/yolov5x_burns/weights/best.pt</a:t>
            </a:r>
            <a:r>
              <a:rPr lang="ru-RU" dirty="0"/>
              <a:t> лежат лучшие веса</a:t>
            </a:r>
            <a:endParaRPr lang="ru-RU"/>
          </a:p>
          <a:p>
            <a:pPr>
              <a:buNone/>
            </a:pPr>
            <a:r>
              <a:rPr lang="ru-RU" dirty="0"/>
              <a:t>yolov5x.pt содержит веса модели</a:t>
            </a:r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71679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56784-DE39-1EF9-28AB-F084D2C5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Модели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1A82479-3B6E-8333-F924-3EFD4E51B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794" y="2047988"/>
            <a:ext cx="9948182" cy="3438525"/>
          </a:xfrm>
        </p:spPr>
      </p:pic>
    </p:spTree>
    <p:extLst>
      <p:ext uri="{BB962C8B-B14F-4D97-AF65-F5344CB8AC3E}">
        <p14:creationId xmlns:p14="http://schemas.microsoft.com/office/powerpoint/2010/main" val="32709071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76B000D-C946-1110-ECD7-E692C9136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25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5345B-EDBE-9998-CD5D-0F269F8E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6ADE91-D079-D400-B1B2-8092E521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ru-RU" dirty="0" err="1">
                <a:ea typeface="+mn-lt"/>
                <a:cs typeface="+mn-lt"/>
              </a:rPr>
              <a:t>box_loss</a:t>
            </a:r>
            <a:r>
              <a:rPr lang="ru-RU" dirty="0">
                <a:ea typeface="+mn-lt"/>
                <a:cs typeface="+mn-lt"/>
              </a:rPr>
              <a:t> — потеря регрессии ограничивающего прямоугольника (среднеквадратичная ошибка).</a:t>
            </a:r>
            <a:endParaRPr lang="ru-RU" dirty="0">
              <a:cs typeface="Calibri" panose="020F0502020204030204"/>
            </a:endParaRPr>
          </a:p>
          <a:p>
            <a:r>
              <a:rPr lang="ru-RU" dirty="0" err="1">
                <a:ea typeface="+mn-lt"/>
                <a:cs typeface="+mn-lt"/>
              </a:rPr>
              <a:t>obj_loss</a:t>
            </a:r>
            <a:r>
              <a:rPr lang="ru-RU" dirty="0">
                <a:ea typeface="+mn-lt"/>
                <a:cs typeface="+mn-lt"/>
              </a:rPr>
              <a:t> — уверенность в наличии объекта есть потеря </a:t>
            </a:r>
            <a:r>
              <a:rPr lang="ru-RU" dirty="0" err="1">
                <a:ea typeface="+mn-lt"/>
                <a:cs typeface="+mn-lt"/>
              </a:rPr>
              <a:t>объектности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Binary</a:t>
            </a:r>
            <a:r>
              <a:rPr lang="ru-RU" dirty="0">
                <a:ea typeface="+mn-lt"/>
                <a:cs typeface="+mn-lt"/>
              </a:rPr>
              <a:t> Cross </a:t>
            </a:r>
            <a:r>
              <a:rPr lang="ru-RU" dirty="0" err="1">
                <a:ea typeface="+mn-lt"/>
                <a:cs typeface="+mn-lt"/>
              </a:rPr>
              <a:t>Entropy</a:t>
            </a:r>
            <a:r>
              <a:rPr lang="ru-RU" dirty="0">
                <a:ea typeface="+mn-lt"/>
                <a:cs typeface="+mn-lt"/>
              </a:rPr>
              <a:t>).</a:t>
            </a:r>
            <a:endParaRPr lang="ru-RU" dirty="0"/>
          </a:p>
          <a:p>
            <a:r>
              <a:rPr lang="ru-RU" dirty="0" err="1">
                <a:ea typeface="+mn-lt"/>
                <a:cs typeface="+mn-lt"/>
              </a:rPr>
              <a:t>cls_loss</a:t>
            </a:r>
            <a:r>
              <a:rPr lang="ru-RU" dirty="0">
                <a:ea typeface="+mn-lt"/>
                <a:cs typeface="+mn-lt"/>
              </a:rPr>
              <a:t> — потеря классификации (Cross </a:t>
            </a:r>
            <a:r>
              <a:rPr lang="ru-RU" dirty="0" err="1">
                <a:ea typeface="+mn-lt"/>
                <a:cs typeface="+mn-lt"/>
              </a:rPr>
              <a:t>Entropy</a:t>
            </a:r>
            <a:r>
              <a:rPr lang="ru-RU" dirty="0">
                <a:ea typeface="+mn-lt"/>
                <a:cs typeface="+mn-lt"/>
              </a:rPr>
              <a:t>).</a:t>
            </a:r>
          </a:p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Precision </a:t>
            </a:r>
            <a:r>
              <a:rPr lang="ru-RU" dirty="0" err="1">
                <a:ea typeface="+mn-lt"/>
                <a:cs typeface="+mn-lt"/>
              </a:rPr>
              <a:t>measures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how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much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bbox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predictions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correct</a:t>
            </a:r>
            <a:r>
              <a:rPr lang="ru-RU" dirty="0">
                <a:ea typeface="+mn-lt"/>
                <a:cs typeface="+mn-lt"/>
              </a:rPr>
              <a:t> ( True </a:t>
            </a:r>
            <a:r>
              <a:rPr lang="ru-RU" dirty="0" err="1">
                <a:ea typeface="+mn-lt"/>
                <a:cs typeface="+mn-lt"/>
              </a:rPr>
              <a:t>positives</a:t>
            </a:r>
            <a:r>
              <a:rPr lang="ru-RU" dirty="0">
                <a:ea typeface="+mn-lt"/>
                <a:cs typeface="+mn-lt"/>
              </a:rPr>
              <a:t> / (True </a:t>
            </a:r>
            <a:r>
              <a:rPr lang="ru-RU" dirty="0" err="1">
                <a:ea typeface="+mn-lt"/>
                <a:cs typeface="+mn-lt"/>
              </a:rPr>
              <a:t>positives</a:t>
            </a:r>
            <a:r>
              <a:rPr lang="ru-RU" dirty="0">
                <a:ea typeface="+mn-lt"/>
                <a:cs typeface="+mn-lt"/>
              </a:rPr>
              <a:t> + </a:t>
            </a:r>
            <a:r>
              <a:rPr lang="ru-RU" dirty="0" err="1">
                <a:ea typeface="+mn-lt"/>
                <a:cs typeface="+mn-lt"/>
              </a:rPr>
              <a:t>False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positives</a:t>
            </a:r>
            <a:r>
              <a:rPr lang="ru-RU" dirty="0">
                <a:ea typeface="+mn-lt"/>
                <a:cs typeface="+mn-lt"/>
              </a:rPr>
              <a:t>)),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 err="1">
                <a:ea typeface="+mn-lt"/>
                <a:cs typeface="+mn-lt"/>
              </a:rPr>
              <a:t>Recall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measures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how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much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true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bbox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correctly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predicted</a:t>
            </a:r>
            <a:r>
              <a:rPr lang="ru-RU" dirty="0">
                <a:ea typeface="+mn-lt"/>
                <a:cs typeface="+mn-lt"/>
              </a:rPr>
              <a:t> ( True </a:t>
            </a:r>
            <a:r>
              <a:rPr lang="ru-RU" dirty="0" err="1">
                <a:ea typeface="+mn-lt"/>
                <a:cs typeface="+mn-lt"/>
              </a:rPr>
              <a:t>positives</a:t>
            </a:r>
            <a:r>
              <a:rPr lang="ru-RU" dirty="0">
                <a:ea typeface="+mn-lt"/>
                <a:cs typeface="+mn-lt"/>
              </a:rPr>
              <a:t> / (True </a:t>
            </a:r>
            <a:r>
              <a:rPr lang="ru-RU" dirty="0" err="1">
                <a:ea typeface="+mn-lt"/>
                <a:cs typeface="+mn-lt"/>
              </a:rPr>
              <a:t>positives</a:t>
            </a:r>
            <a:r>
              <a:rPr lang="ru-RU" dirty="0">
                <a:ea typeface="+mn-lt"/>
                <a:cs typeface="+mn-lt"/>
              </a:rPr>
              <a:t> + </a:t>
            </a:r>
            <a:r>
              <a:rPr lang="ru-RU" dirty="0" err="1">
                <a:ea typeface="+mn-lt"/>
                <a:cs typeface="+mn-lt"/>
              </a:rPr>
              <a:t>False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negatives</a:t>
            </a:r>
            <a:r>
              <a:rPr lang="ru-RU" dirty="0">
                <a:ea typeface="+mn-lt"/>
                <a:cs typeface="+mn-lt"/>
              </a:rPr>
              <a:t>)). ‘mAP_0.5’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mean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Average</a:t>
            </a:r>
            <a:r>
              <a:rPr lang="ru-RU" dirty="0">
                <a:ea typeface="+mn-lt"/>
                <a:cs typeface="+mn-lt"/>
              </a:rPr>
              <a:t> Precision (</a:t>
            </a:r>
            <a:r>
              <a:rPr lang="ru-RU" b="1" dirty="0" err="1">
                <a:ea typeface="+mn-lt"/>
                <a:cs typeface="+mn-lt"/>
              </a:rPr>
              <a:t>mAP</a:t>
            </a:r>
            <a:r>
              <a:rPr lang="ru-RU" dirty="0">
                <a:ea typeface="+mn-lt"/>
                <a:cs typeface="+mn-lt"/>
              </a:rPr>
              <a:t>) </a:t>
            </a:r>
            <a:r>
              <a:rPr lang="ru-RU" dirty="0" err="1">
                <a:ea typeface="+mn-lt"/>
                <a:cs typeface="+mn-lt"/>
              </a:rPr>
              <a:t>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IoU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Intersection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over</a:t>
            </a:r>
            <a:r>
              <a:rPr lang="ru-RU" dirty="0">
                <a:ea typeface="+mn-lt"/>
                <a:cs typeface="+mn-lt"/>
              </a:rPr>
              <a:t> Union) </a:t>
            </a:r>
            <a:r>
              <a:rPr lang="ru-RU" dirty="0" err="1">
                <a:ea typeface="+mn-lt"/>
                <a:cs typeface="+mn-lt"/>
              </a:rPr>
              <a:t>threshold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0.5. ‘ mAP_0.5:0.95’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average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mAP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over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IoU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thresholds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ranging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from</a:t>
            </a:r>
            <a:r>
              <a:rPr lang="ru-RU" dirty="0">
                <a:ea typeface="+mn-lt"/>
                <a:cs typeface="+mn-lt"/>
              </a:rPr>
              <a:t> 0.5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0.95. You </a:t>
            </a:r>
            <a:r>
              <a:rPr lang="ru-RU" dirty="0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read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about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8510644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47A3059-69F2-4E12-ACD8-A5FE28191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14EC8-860F-612A-52BB-30F0AEBB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03001" cy="1087819"/>
          </a:xfrm>
        </p:spPr>
        <p:txBody>
          <a:bodyPr anchor="b">
            <a:normAutofit/>
          </a:bodyPr>
          <a:lstStyle/>
          <a:p>
            <a:r>
              <a:rPr lang="ru-RU" sz="3400">
                <a:cs typeface="Calibri Light"/>
              </a:rPr>
              <a:t>Распределение классов</a:t>
            </a:r>
            <a:endParaRPr lang="ru-RU" sz="34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40FE9C3-ABC3-3AEB-1EC7-A7D73F8B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4" y="625683"/>
            <a:ext cx="5204325" cy="55512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26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677DB-CEB8-31C0-F83F-BECC2BC4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654" y="2684095"/>
            <a:ext cx="4603001" cy="3492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ea typeface="Calibri" panose="020F0502020204030204"/>
                <a:cs typeface="Calibri" panose="020F0502020204030204"/>
              </a:rPr>
              <a:t>Как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можно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заметить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данных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ожогов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3-ей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степени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меньше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всего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больше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всего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 2-ой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степени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.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Данных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мало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особенно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для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данного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алгоритма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. В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документации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написано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что</a:t>
            </a:r>
            <a:r>
              <a:rPr lang="ru-RU" sz="1800" dirty="0">
                <a:ea typeface="+mn-lt"/>
                <a:cs typeface="+mn-lt"/>
              </a:rPr>
              <a:t> на каждый класс должно быть 1500 изображений.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064059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9177A-416C-5604-1C6F-95208B6D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Yolov5s(640x640)</a:t>
            </a:r>
          </a:p>
          <a:p>
            <a:endParaRPr lang="ru-RU" dirty="0">
              <a:cs typeface="Calibri Light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D3923BC-3B3A-D49E-AC09-B1DA1CC26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30" y="1702367"/>
            <a:ext cx="11336112" cy="1484541"/>
          </a:xfrm>
        </p:spPr>
      </p:pic>
    </p:spTree>
    <p:extLst>
      <p:ext uri="{BB962C8B-B14F-4D97-AF65-F5344CB8AC3E}">
        <p14:creationId xmlns:p14="http://schemas.microsoft.com/office/powerpoint/2010/main" val="36561261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B47A3059-69F2-4E12-ACD8-A5FE28191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49D38-6D98-C97B-4023-C3B7E833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082" y="1078528"/>
            <a:ext cx="3405573" cy="1000734"/>
          </a:xfrm>
        </p:spPr>
        <p:txBody>
          <a:bodyPr anchor="b">
            <a:normAutofit/>
          </a:bodyPr>
          <a:lstStyle/>
          <a:p>
            <a:r>
              <a:rPr lang="ru-RU" sz="3400">
                <a:cs typeface="Calibri Light"/>
              </a:rPr>
              <a:t>Результаты</a:t>
            </a:r>
            <a:endParaRPr lang="ru-RU" sz="340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86ECABB8-E40A-7B47-DD8B-F2F96F9A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7" y="1446922"/>
            <a:ext cx="8046205" cy="4649029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26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CEE22B04-8618-AB3F-1DA1-0E90F267C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082" y="2673210"/>
            <a:ext cx="3405573" cy="3503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800" dirty="0" err="1">
                <a:ea typeface="+mn-lt"/>
                <a:cs typeface="+mn-lt"/>
              </a:rPr>
              <a:t>box_loss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obj_loss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cls_loss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train и </a:t>
            </a:r>
            <a:r>
              <a:rPr lang="en-US" sz="1800" dirty="0" err="1">
                <a:ea typeface="+mn-lt"/>
                <a:cs typeface="+mn-lt"/>
              </a:rPr>
              <a:t>val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падают</a:t>
            </a:r>
            <a:endParaRPr lang="ru-RU" dirty="0" err="1"/>
          </a:p>
          <a:p>
            <a:pPr>
              <a:buNone/>
            </a:pPr>
            <a:r>
              <a:rPr lang="en-US" sz="1800" dirty="0">
                <a:ea typeface="+mn-lt"/>
                <a:cs typeface="+mn-lt"/>
              </a:rPr>
              <a:t>precision, recall, </a:t>
            </a:r>
            <a:r>
              <a:rPr lang="en-US" sz="1800" dirty="0" err="1">
                <a:ea typeface="+mn-lt"/>
                <a:cs typeface="+mn-lt"/>
              </a:rPr>
              <a:t>mAP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растут</a:t>
            </a:r>
            <a:endParaRPr lang="en-US" dirty="0" err="1"/>
          </a:p>
          <a:p>
            <a:pPr marL="0" indent="0">
              <a:buNone/>
            </a:pPr>
            <a:r>
              <a:rPr lang="en-US" sz="1800" dirty="0" err="1">
                <a:ea typeface="+mn-lt"/>
                <a:cs typeface="+mn-lt"/>
              </a:rPr>
              <a:t>Несмотря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хороший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тренд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результаты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получились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плохими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низкая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точность</a:t>
            </a:r>
            <a:r>
              <a:rPr lang="en-US" sz="1800" dirty="0">
                <a:ea typeface="+mn-lt"/>
                <a:cs typeface="+mn-lt"/>
              </a:rPr>
              <a:t> и </a:t>
            </a:r>
            <a:r>
              <a:rPr lang="en-US" sz="1800" dirty="0" err="1">
                <a:ea typeface="+mn-lt"/>
                <a:cs typeface="+mn-lt"/>
              </a:rPr>
              <a:t>полнота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возможно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это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происходит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из-за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очень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маленького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размера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выборки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9084789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47A3059-69F2-4E12-ACD8-A5FE28191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9BEDF-34D5-CBFB-34D8-6B2CFF7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825" y="1415985"/>
            <a:ext cx="3285830" cy="663277"/>
          </a:xfrm>
        </p:spPr>
        <p:txBody>
          <a:bodyPr anchor="b">
            <a:normAutofit/>
          </a:bodyPr>
          <a:lstStyle/>
          <a:p>
            <a:r>
              <a:rPr lang="ru-RU" sz="3400">
                <a:cs typeface="Calibri Light"/>
              </a:rPr>
              <a:t>Результаты</a:t>
            </a:r>
            <a:endParaRPr lang="ru-RU" sz="34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8FA7B9D-0BA1-D722-9651-399D949F3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88" y="1184736"/>
            <a:ext cx="7741405" cy="5173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26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D348A9-D2E3-F1D8-1F60-4C74B53F0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825" y="2716752"/>
            <a:ext cx="3285830" cy="34602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В </a:t>
            </a:r>
            <a:r>
              <a:rPr lang="en-US" sz="1800" dirty="0" err="1">
                <a:ea typeface="+mn-lt"/>
                <a:cs typeface="+mn-lt"/>
              </a:rPr>
              <a:t>среднем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лучший</a:t>
            </a:r>
            <a:r>
              <a:rPr lang="en-US" sz="1800" dirty="0">
                <a:ea typeface="+mn-lt"/>
                <a:cs typeface="+mn-lt"/>
              </a:rPr>
              <a:t> F1 score </a:t>
            </a:r>
            <a:r>
              <a:rPr lang="en-US" sz="1800" dirty="0" err="1">
                <a:ea typeface="+mn-lt"/>
                <a:cs typeface="+mn-lt"/>
              </a:rPr>
              <a:t>достигается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при</a:t>
            </a:r>
            <a:r>
              <a:rPr lang="en-US" sz="1800" dirty="0">
                <a:ea typeface="+mn-lt"/>
                <a:cs typeface="+mn-lt"/>
              </a:rPr>
              <a:t> 0.19 confident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236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47A3059-69F2-4E12-ACD8-A5FE28191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B0EF6-AC98-E372-A399-44302ED87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825" y="1056757"/>
            <a:ext cx="3285830" cy="1022505"/>
          </a:xfrm>
        </p:spPr>
        <p:txBody>
          <a:bodyPr anchor="b">
            <a:normAutofit/>
          </a:bodyPr>
          <a:lstStyle/>
          <a:p>
            <a:r>
              <a:rPr lang="ru-RU" sz="3400">
                <a:cs typeface="Calibri Light"/>
              </a:rPr>
              <a:t>Precision, recall</a:t>
            </a:r>
            <a:endParaRPr lang="ru-RU" sz="34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F035D4F-0D16-9847-5E79-B4EDB236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" y="1108536"/>
            <a:ext cx="7795834" cy="52060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26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84B1E7-241A-7E76-A52A-2CDBA41BE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825" y="2771180"/>
            <a:ext cx="3285830" cy="3405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MAP </a:t>
            </a:r>
            <a:r>
              <a:rPr lang="en-US" sz="1800" dirty="0" err="1">
                <a:ea typeface="+mn-lt"/>
                <a:cs typeface="+mn-lt"/>
              </a:rPr>
              <a:t>низкая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но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лучшая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среди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всех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45160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D59B3-12FB-2777-AB94-3007CEF9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Cost function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A644DD2C-C6F1-37BE-FB5C-9C016772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202929"/>
            <a:ext cx="5828261" cy="2855847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B7CC79C-365D-D8EC-E7A4-E79989606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2505" y="3217500"/>
            <a:ext cx="5828261" cy="28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018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5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4C82EB79-CF57-3F66-1C6B-E1D7E0225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0" b="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63A977-0E07-0726-C37A-A33BE5CDA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02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8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4AF48A-936B-42EB-A99B-ADF9B133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96" r="17291" b="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аксессуар&#10;&#10;Автоматически созданное описание">
            <a:extLst>
              <a:ext uri="{FF2B5EF4-FFF2-40B4-BE49-F238E27FC236}">
                <a16:creationId xmlns:a16="http://schemas.microsoft.com/office/drawing/2014/main" id="{82187E3B-AED8-D974-EA42-3E8E78D02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42" r="4196" b="2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73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1ED26B-952B-32C1-C652-1CECD43D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Yolov5x(256x256)</a:t>
            </a:r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30898-4020-07F8-E59B-06D32CB3E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75DE565-FE61-25A6-4DEE-5AAD1B2A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8" y="1620044"/>
            <a:ext cx="11449050" cy="109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545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9C03A-BAA0-EF29-BF87-03655F40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ru-RU" sz="4000">
                <a:solidFill>
                  <a:srgbClr val="FFFFFF"/>
                </a:solidFill>
                <a:cs typeface="Calibri Light"/>
              </a:rPr>
              <a:t>Результаты</a:t>
            </a:r>
            <a:endParaRPr lang="ru-RU" sz="4000">
              <a:solidFill>
                <a:srgbClr val="FFFFFF"/>
              </a:solidFill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FA5A0605-365C-58B3-4143-13FC5F50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02" y="2973337"/>
            <a:ext cx="2779954" cy="3723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600" dirty="0" err="1">
                <a:ea typeface="+mn-lt"/>
                <a:cs typeface="+mn-lt"/>
              </a:rPr>
              <a:t>box_loss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obj_loss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cls_loss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на</a:t>
            </a:r>
            <a:r>
              <a:rPr lang="en-US" sz="1600" dirty="0">
                <a:ea typeface="+mn-lt"/>
                <a:cs typeface="+mn-lt"/>
              </a:rPr>
              <a:t> train и </a:t>
            </a:r>
            <a:r>
              <a:rPr lang="en-US" sz="1600" dirty="0" err="1">
                <a:ea typeface="+mn-lt"/>
                <a:cs typeface="+mn-lt"/>
              </a:rPr>
              <a:t>val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падают</a:t>
            </a:r>
            <a:endParaRPr lang="ru-RU" dirty="0" err="1"/>
          </a:p>
          <a:p>
            <a:pPr>
              <a:buNone/>
            </a:pPr>
            <a:r>
              <a:rPr lang="en-US" sz="1600" dirty="0">
                <a:ea typeface="+mn-lt"/>
                <a:cs typeface="+mn-lt"/>
              </a:rPr>
              <a:t>precision, recall, </a:t>
            </a:r>
            <a:r>
              <a:rPr lang="en-US" sz="1600" dirty="0" err="1">
                <a:ea typeface="+mn-lt"/>
                <a:cs typeface="+mn-lt"/>
              </a:rPr>
              <a:t>mAP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растут</a:t>
            </a:r>
            <a:endParaRPr lang="en-US" dirty="0" err="1"/>
          </a:p>
          <a:p>
            <a:pPr marL="0" indent="0">
              <a:buNone/>
            </a:pPr>
            <a:r>
              <a:rPr lang="en-US" sz="1600" dirty="0" err="1">
                <a:ea typeface="+mn-lt"/>
                <a:cs typeface="+mn-lt"/>
              </a:rPr>
              <a:t>Несмотря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на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хороший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тренд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результаты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получились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плохими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низкая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точность</a:t>
            </a:r>
            <a:r>
              <a:rPr lang="en-US" sz="1600" dirty="0">
                <a:ea typeface="+mn-lt"/>
                <a:cs typeface="+mn-lt"/>
              </a:rPr>
              <a:t> и </a:t>
            </a:r>
            <a:r>
              <a:rPr lang="en-US" sz="1600" dirty="0" err="1">
                <a:ea typeface="+mn-lt"/>
                <a:cs typeface="+mn-lt"/>
              </a:rPr>
              <a:t>полнота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возможно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это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происходит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из-за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очень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маленького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размера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выборки</a:t>
            </a:r>
            <a:r>
              <a:rPr lang="en-US" sz="16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1600" dirty="0" err="1">
                <a:ea typeface="+mn-lt"/>
                <a:cs typeface="+mn-lt"/>
              </a:rPr>
              <a:t>Результаты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еще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хуже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чем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на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прошлой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алгоритме</a:t>
            </a: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84DE6804-7F53-A0BE-5FB6-7868EED1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169" y="2374623"/>
            <a:ext cx="8448537" cy="42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4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384C2-3C3E-91BE-E31F-998955A9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cs typeface="Calibri Light"/>
              </a:rPr>
              <a:t>Результаты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BC398A1-2939-8E6B-2CB2-A5A9DD168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71" r="3" b="3"/>
          <a:stretch/>
        </p:blipFill>
        <p:spPr>
          <a:xfrm>
            <a:off x="841248" y="2516777"/>
            <a:ext cx="7781978" cy="43459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C700AA-8F30-94B9-E458-345A9D6EB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4019" y="3082834"/>
            <a:ext cx="3128990" cy="28437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В </a:t>
            </a:r>
            <a:r>
              <a:rPr lang="en-US" sz="2200" dirty="0" err="1">
                <a:ea typeface="+mn-lt"/>
                <a:cs typeface="+mn-lt"/>
              </a:rPr>
              <a:t>среднем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лучший</a:t>
            </a:r>
            <a:r>
              <a:rPr lang="en-US" sz="2200" dirty="0">
                <a:ea typeface="+mn-lt"/>
                <a:cs typeface="+mn-lt"/>
              </a:rPr>
              <a:t> F1 score </a:t>
            </a:r>
            <a:r>
              <a:rPr lang="en-US" sz="2200" dirty="0" err="1">
                <a:ea typeface="+mn-lt"/>
                <a:cs typeface="+mn-lt"/>
              </a:rPr>
              <a:t>достигается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при</a:t>
            </a:r>
            <a:r>
              <a:rPr lang="en-US" sz="2200" dirty="0">
                <a:ea typeface="+mn-lt"/>
                <a:cs typeface="+mn-lt"/>
              </a:rPr>
              <a:t> 0.3 confident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53023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D342B-964B-46EF-69C4-BE5C4C70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ru-RU" sz="3600">
                <a:cs typeface="Calibri Light"/>
              </a:rPr>
              <a:t>Precision,recall</a:t>
            </a:r>
            <a:endParaRPr lang="ru-RU" sz="3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8EAD7FD-1CF3-7A57-2126-8FE332A11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7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1062A6-F4F2-A919-4CD9-A68CDE68E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cs typeface="Calibri" panose="020F0502020204030204"/>
              </a:rPr>
              <a:t>mAP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низкая</a:t>
            </a:r>
            <a:endParaRPr lang="en-US" sz="1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2254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2F0B56B-65DC-D6FE-2E13-9EAF7DFEE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5" r="-1" b="-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Рисунок 3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BB57F0CB-DF45-51F9-FB9D-C9DD92A20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3" b="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463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E8A9B-8024-FB92-5EB1-446C95B9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77FBDFF6-A2AE-76D5-2AC6-092002A0A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53" r="-2" b="1755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6ED6C39-7A1B-7DBF-D82C-645874D6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0504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10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0414C-B472-F459-F26C-11BBE573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Yolov5x(640x640)</a:t>
            </a:r>
            <a:endParaRPr lang="ru-RU"/>
          </a:p>
          <a:p>
            <a:endParaRPr lang="ru-RU" dirty="0">
              <a:cs typeface="Calibri Ligh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9C4AB17-B266-6095-6945-1E66DE384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69" y="1415256"/>
            <a:ext cx="11926660" cy="1046389"/>
          </a:xfrm>
        </p:spPr>
      </p:pic>
    </p:spTree>
    <p:extLst>
      <p:ext uri="{BB962C8B-B14F-4D97-AF65-F5344CB8AC3E}">
        <p14:creationId xmlns:p14="http://schemas.microsoft.com/office/powerpoint/2010/main" val="17532588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78957-4D40-BB6C-9410-C92C67C7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ru-RU" sz="3600">
                <a:cs typeface="Calibri Light"/>
              </a:rPr>
              <a:t>Результаты</a:t>
            </a:r>
            <a:endParaRPr lang="ru-RU" sz="360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F118EBAA-BF6A-A1FF-C02C-62D17ADE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783" y="2697381"/>
            <a:ext cx="2092499" cy="347958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 sz="2000" dirty="0" err="1">
                <a:cs typeface="Calibri" panose="020F0502020204030204"/>
              </a:rPr>
              <a:t>box_loss</a:t>
            </a:r>
            <a:r>
              <a:rPr lang="en-US" sz="2000" dirty="0">
                <a:cs typeface="Calibri" panose="020F0502020204030204"/>
              </a:rPr>
              <a:t>, </a:t>
            </a:r>
            <a:r>
              <a:rPr lang="en-US" sz="2000" dirty="0" err="1">
                <a:cs typeface="Calibri" panose="020F0502020204030204"/>
              </a:rPr>
              <a:t>obj_loss</a:t>
            </a:r>
            <a:r>
              <a:rPr lang="en-US" sz="2000" dirty="0">
                <a:cs typeface="Calibri" panose="020F0502020204030204"/>
              </a:rPr>
              <a:t>, </a:t>
            </a:r>
            <a:r>
              <a:rPr lang="en-US" sz="2000" dirty="0" err="1">
                <a:cs typeface="Calibri" panose="020F0502020204030204"/>
              </a:rPr>
              <a:t>cls_loss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на</a:t>
            </a:r>
            <a:r>
              <a:rPr lang="en-US" sz="2000" dirty="0">
                <a:cs typeface="Calibri" panose="020F0502020204030204"/>
              </a:rPr>
              <a:t> train и </a:t>
            </a:r>
            <a:r>
              <a:rPr lang="en-US" sz="2000" dirty="0" err="1">
                <a:cs typeface="Calibri" panose="020F0502020204030204"/>
              </a:rPr>
              <a:t>val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падают</a:t>
            </a:r>
            <a:endParaRPr lang="ru-RU" sz="2000" dirty="0" err="1"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>
                <a:cs typeface="Calibri" panose="020F0502020204030204"/>
              </a:rPr>
              <a:t>precision, recall, </a:t>
            </a:r>
            <a:r>
              <a:rPr lang="en-US" sz="2000" dirty="0" err="1">
                <a:cs typeface="Calibri" panose="020F0502020204030204"/>
              </a:rPr>
              <a:t>mAP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растут</a:t>
            </a:r>
            <a:endParaRPr lang="en-US" sz="2000" dirty="0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 err="1">
                <a:cs typeface="Calibri" panose="020F0502020204030204"/>
              </a:rPr>
              <a:t>Несмотря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на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хороший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тренд</a:t>
            </a:r>
            <a:r>
              <a:rPr lang="en-US" sz="2000" dirty="0">
                <a:cs typeface="Calibri" panose="020F0502020204030204"/>
              </a:rPr>
              <a:t>, </a:t>
            </a:r>
            <a:r>
              <a:rPr lang="en-US" sz="2000" dirty="0" err="1">
                <a:cs typeface="Calibri" panose="020F0502020204030204"/>
              </a:rPr>
              <a:t>результаты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получились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плохими</a:t>
            </a:r>
            <a:r>
              <a:rPr lang="en-US" sz="2000" dirty="0">
                <a:cs typeface="Calibri" panose="020F0502020204030204"/>
              </a:rPr>
              <a:t>, </a:t>
            </a:r>
            <a:r>
              <a:rPr lang="en-US" sz="2000" dirty="0" err="1">
                <a:cs typeface="Calibri" panose="020F0502020204030204"/>
              </a:rPr>
              <a:t>низкая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точность</a:t>
            </a:r>
            <a:r>
              <a:rPr lang="en-US" sz="2000" dirty="0">
                <a:cs typeface="Calibri" panose="020F0502020204030204"/>
              </a:rPr>
              <a:t> и </a:t>
            </a:r>
            <a:r>
              <a:rPr lang="en-US" sz="2000" dirty="0" err="1">
                <a:cs typeface="Calibri" panose="020F0502020204030204"/>
              </a:rPr>
              <a:t>полнота</a:t>
            </a:r>
            <a:r>
              <a:rPr lang="en-US" sz="2000" dirty="0">
                <a:cs typeface="Calibri" panose="020F0502020204030204"/>
              </a:rPr>
              <a:t>, </a:t>
            </a:r>
            <a:r>
              <a:rPr lang="en-US" sz="2000" dirty="0" err="1">
                <a:cs typeface="Calibri" panose="020F0502020204030204"/>
              </a:rPr>
              <a:t>возможно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это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происходит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из-за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очень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маленького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размера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выборки</a:t>
            </a:r>
            <a:r>
              <a:rPr lang="en-US" sz="2000" dirty="0">
                <a:cs typeface="Calibri" panose="020F0502020204030204"/>
              </a:rPr>
              <a:t>.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 err="1">
                <a:cs typeface="Calibri"/>
              </a:rPr>
              <a:t>Результаты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получились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самые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лучшие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E0D66C44-2F67-6146-8459-7226FC49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149" y="2008738"/>
            <a:ext cx="9225012" cy="460706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297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F5D98-B849-B628-1C63-31B57D0B6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ea typeface="Calibri Light"/>
                <a:cs typeface="Calibri Light"/>
              </a:rPr>
              <a:t>AE,VAE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918A85B3-5A76-A2EF-AEBB-CB3F1C79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720662"/>
            <a:ext cx="5455917" cy="34099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A665575-C41F-28F7-18DB-FAFEE83D0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727482"/>
            <a:ext cx="5455917" cy="33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752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EB8ED6-9142-4A11-B029-18DDE98C4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3E76F-5EFF-6726-8A7F-2C4E19EB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8784"/>
          </a:xfrm>
        </p:spPr>
        <p:txBody>
          <a:bodyPr>
            <a:normAutofit/>
          </a:bodyPr>
          <a:lstStyle/>
          <a:p>
            <a:r>
              <a:rPr lang="ru-RU" sz="4000">
                <a:cs typeface="Calibri Light"/>
              </a:rPr>
              <a:t>Результаты</a:t>
            </a:r>
            <a:endParaRPr lang="ru-RU" sz="40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555FFF0-3DEF-E34A-E58F-CF6017B5F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4" b="1"/>
          <a:stretch/>
        </p:blipFill>
        <p:spPr>
          <a:xfrm>
            <a:off x="631371" y="1411968"/>
            <a:ext cx="7447051" cy="520697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945DBA-6672-5C08-7571-E1049EB19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3915" y="1912710"/>
            <a:ext cx="2559885" cy="42163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В </a:t>
            </a:r>
            <a:r>
              <a:rPr lang="en-US" sz="2000" dirty="0" err="1">
                <a:ea typeface="+mn-lt"/>
                <a:cs typeface="+mn-lt"/>
              </a:rPr>
              <a:t>среднем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лучший</a:t>
            </a:r>
            <a:r>
              <a:rPr lang="en-US" sz="2000" dirty="0">
                <a:ea typeface="+mn-lt"/>
                <a:cs typeface="+mn-lt"/>
              </a:rPr>
              <a:t> F1 score </a:t>
            </a:r>
            <a:r>
              <a:rPr lang="en-US" sz="2000" dirty="0" err="1">
                <a:ea typeface="+mn-lt"/>
                <a:cs typeface="+mn-lt"/>
              </a:rPr>
              <a:t>достигается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при</a:t>
            </a:r>
            <a:r>
              <a:rPr lang="en-US" sz="2000" dirty="0">
                <a:ea typeface="+mn-lt"/>
                <a:cs typeface="+mn-lt"/>
              </a:rPr>
              <a:t> 0.19 confident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01734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EB8ED6-9142-4A11-B029-18DDE98C4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B00513-58B7-3ED1-00DC-BA127AA8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8784"/>
          </a:xfrm>
        </p:spPr>
        <p:txBody>
          <a:bodyPr>
            <a:normAutofit/>
          </a:bodyPr>
          <a:lstStyle/>
          <a:p>
            <a:r>
              <a:rPr lang="ru-RU" sz="4000">
                <a:cs typeface="Calibri Light"/>
              </a:rPr>
              <a:t>Precision, recall</a:t>
            </a:r>
            <a:endParaRPr lang="ru-RU" sz="40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3D0A3A7-8F86-69BA-3C5A-6D2BF751F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4" b="1"/>
          <a:stretch/>
        </p:blipFill>
        <p:spPr>
          <a:xfrm>
            <a:off x="359229" y="1368425"/>
            <a:ext cx="7577679" cy="53049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0832E9-9256-28B8-A8A5-29009C842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3915" y="1912710"/>
            <a:ext cx="2559885" cy="42163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ea typeface="+mn-lt"/>
                <a:cs typeface="+mn-lt"/>
              </a:rPr>
              <a:t>mAP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низкая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7683178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F2B491-E84C-85B2-A695-2B0744C9C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07" r="-2" b="21427"/>
          <a:stretch/>
        </p:blipFill>
        <p:spPr>
          <a:xfrm>
            <a:off x="643467" y="1490542"/>
            <a:ext cx="5291666" cy="3876916"/>
          </a:xfrm>
          <a:prstGeom prst="rect">
            <a:avLst/>
          </a:prstGeom>
        </p:spPr>
      </p:pic>
      <p:pic>
        <p:nvPicPr>
          <p:cNvPr id="3" name="Рисунок 5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FD6DB22F-91F5-0256-D770-72647D37B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816240"/>
            <a:ext cx="5291667" cy="52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50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2F87445-A5F7-6928-F323-5B448EF7D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31397"/>
            <a:ext cx="5291666" cy="3995206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D743FD8-76D4-561B-5F57-0DADC9EF8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7"/>
          <a:stretch/>
        </p:blipFill>
        <p:spPr>
          <a:xfrm>
            <a:off x="6256865" y="1492107"/>
            <a:ext cx="5291667" cy="38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855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22B39-FA11-B621-64F5-CB420EA3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Yolov5m(640x640)</a:t>
            </a:r>
          </a:p>
          <a:p>
            <a:endParaRPr lang="ru-RU" dirty="0">
              <a:ea typeface="Calibri Light"/>
              <a:cs typeface="Calibri Light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6EECA09-4AD1-B7A7-BB54-9F80ADBFC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612" y="1937174"/>
            <a:ext cx="11611105" cy="1017610"/>
          </a:xfrm>
        </p:spPr>
      </p:pic>
    </p:spTree>
    <p:extLst>
      <p:ext uri="{BB962C8B-B14F-4D97-AF65-F5344CB8AC3E}">
        <p14:creationId xmlns:p14="http://schemas.microsoft.com/office/powerpoint/2010/main" val="40263288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98663-2F06-AD55-899A-C009E6183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ru-RU" sz="3600">
                <a:ea typeface="Calibri Light"/>
                <a:cs typeface="Calibri Light"/>
              </a:rPr>
              <a:t>Результаты</a:t>
            </a:r>
            <a:endParaRPr lang="ru-RU" sz="36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1C8FA8-DBB0-8510-070F-2D291FD5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17" y="2461474"/>
            <a:ext cx="2755782" cy="328751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None/>
            </a:pPr>
            <a:r>
              <a:rPr lang="en-US" sz="2000" dirty="0" err="1">
                <a:ea typeface="+mn-lt"/>
                <a:cs typeface="+mn-lt"/>
              </a:rPr>
              <a:t>box_loss</a:t>
            </a:r>
            <a:r>
              <a:rPr lang="en-US" sz="2000" dirty="0">
                <a:ea typeface="+mn-lt"/>
                <a:cs typeface="+mn-lt"/>
              </a:rPr>
              <a:t>, </a:t>
            </a:r>
            <a:r>
              <a:rPr lang="en-US" sz="2000" dirty="0" err="1">
                <a:ea typeface="+mn-lt"/>
                <a:cs typeface="+mn-lt"/>
              </a:rPr>
              <a:t>obj_loss</a:t>
            </a:r>
            <a:r>
              <a:rPr lang="en-US" sz="2000" dirty="0">
                <a:ea typeface="+mn-lt"/>
                <a:cs typeface="+mn-lt"/>
              </a:rPr>
              <a:t>, </a:t>
            </a:r>
            <a:r>
              <a:rPr lang="en-US" sz="2000" dirty="0" err="1">
                <a:ea typeface="+mn-lt"/>
                <a:cs typeface="+mn-lt"/>
              </a:rPr>
              <a:t>cls_loss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на</a:t>
            </a:r>
            <a:r>
              <a:rPr lang="en-US" sz="2000" dirty="0">
                <a:ea typeface="+mn-lt"/>
                <a:cs typeface="+mn-lt"/>
              </a:rPr>
              <a:t> train и </a:t>
            </a:r>
            <a:r>
              <a:rPr lang="en-US" sz="2000" dirty="0" err="1">
                <a:ea typeface="+mn-lt"/>
                <a:cs typeface="+mn-lt"/>
              </a:rPr>
              <a:t>val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падают</a:t>
            </a:r>
            <a:endParaRPr lang="ru-RU" sz="2000" dirty="0" err="1"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precision, recall, </a:t>
            </a:r>
            <a:r>
              <a:rPr lang="en-US" sz="2000" dirty="0" err="1">
                <a:ea typeface="+mn-lt"/>
                <a:cs typeface="+mn-lt"/>
              </a:rPr>
              <a:t>mAP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растут</a:t>
            </a:r>
          </a:p>
          <a:p>
            <a:pPr marL="0" indent="0">
              <a:buNone/>
            </a:pPr>
            <a:r>
              <a:rPr lang="en-US" sz="2000" dirty="0" err="1">
                <a:ea typeface="+mn-lt"/>
                <a:cs typeface="+mn-lt"/>
              </a:rPr>
              <a:t>Несмотря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на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хороший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тренд</a:t>
            </a:r>
            <a:r>
              <a:rPr lang="en-US" sz="2000" dirty="0">
                <a:ea typeface="+mn-lt"/>
                <a:cs typeface="+mn-lt"/>
              </a:rPr>
              <a:t>, </a:t>
            </a:r>
            <a:r>
              <a:rPr lang="en-US" sz="2000" dirty="0" err="1">
                <a:ea typeface="+mn-lt"/>
                <a:cs typeface="+mn-lt"/>
              </a:rPr>
              <a:t>результаты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получились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плохими</a:t>
            </a:r>
            <a:r>
              <a:rPr lang="en-US" sz="2000" dirty="0">
                <a:ea typeface="+mn-lt"/>
                <a:cs typeface="+mn-lt"/>
              </a:rPr>
              <a:t>, </a:t>
            </a:r>
            <a:r>
              <a:rPr lang="en-US" sz="2000" dirty="0" err="1">
                <a:ea typeface="+mn-lt"/>
                <a:cs typeface="+mn-lt"/>
              </a:rPr>
              <a:t>низкая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точность</a:t>
            </a:r>
            <a:r>
              <a:rPr lang="en-US" sz="2000" dirty="0">
                <a:ea typeface="+mn-lt"/>
                <a:cs typeface="+mn-lt"/>
              </a:rPr>
              <a:t> и </a:t>
            </a:r>
            <a:r>
              <a:rPr lang="en-US" sz="2000" dirty="0" err="1">
                <a:ea typeface="+mn-lt"/>
                <a:cs typeface="+mn-lt"/>
              </a:rPr>
              <a:t>полнота</a:t>
            </a:r>
            <a:r>
              <a:rPr lang="en-US" sz="2000" dirty="0">
                <a:ea typeface="+mn-lt"/>
                <a:cs typeface="+mn-lt"/>
              </a:rPr>
              <a:t>, </a:t>
            </a:r>
            <a:r>
              <a:rPr lang="en-US" sz="2000" dirty="0" err="1">
                <a:ea typeface="+mn-lt"/>
                <a:cs typeface="+mn-lt"/>
              </a:rPr>
              <a:t>возможно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это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происходит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из-за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очень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маленького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размера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выборки</a:t>
            </a:r>
            <a:r>
              <a:rPr lang="en-US" sz="20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67CCE87-2B0D-B15A-5F41-1C0BFD47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25" y="1544679"/>
            <a:ext cx="8654033" cy="430614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90031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FDE26-D531-8420-B3E9-1DB0BC96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ea typeface="Calibri Light"/>
                <a:cs typeface="Calibri Light"/>
              </a:rPr>
              <a:t>Результаты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2414EB4-3713-28EF-E596-062BCE86B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71" r="3" b="3"/>
          <a:stretch/>
        </p:blipFill>
        <p:spPr>
          <a:xfrm>
            <a:off x="121002" y="2370640"/>
            <a:ext cx="7572317" cy="442218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6B796-FBD1-B6C7-7B6E-98F88E4B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ea typeface="Calibri" panose="020F0502020204030204"/>
                <a:cs typeface="Calibri" panose="020F0502020204030204"/>
              </a:rPr>
              <a:t>В </a:t>
            </a:r>
            <a:r>
              <a:rPr lang="en-US" sz="2200" dirty="0" err="1">
                <a:ea typeface="Calibri" panose="020F0502020204030204"/>
                <a:cs typeface="Calibri" panose="020F0502020204030204"/>
              </a:rPr>
              <a:t>среднем</a:t>
            </a:r>
            <a:r>
              <a:rPr lang="en-US" sz="2200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sz="2200" dirty="0" err="1">
                <a:ea typeface="Calibri" panose="020F0502020204030204"/>
                <a:cs typeface="Calibri" panose="020F0502020204030204"/>
              </a:rPr>
              <a:t>лучший</a:t>
            </a:r>
            <a:r>
              <a:rPr lang="en-US" sz="2200" dirty="0">
                <a:ea typeface="Calibri" panose="020F0502020204030204"/>
                <a:cs typeface="Calibri" panose="020F0502020204030204"/>
              </a:rPr>
              <a:t> F1 score </a:t>
            </a:r>
            <a:r>
              <a:rPr lang="en-US" sz="2200" dirty="0" err="1">
                <a:ea typeface="Calibri" panose="020F0502020204030204"/>
                <a:cs typeface="Calibri" panose="020F0502020204030204"/>
              </a:rPr>
              <a:t>достигается</a:t>
            </a:r>
            <a:r>
              <a:rPr lang="en-US" sz="2200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sz="2200" dirty="0" err="1">
                <a:ea typeface="Calibri" panose="020F0502020204030204"/>
                <a:cs typeface="Calibri" panose="020F0502020204030204"/>
              </a:rPr>
              <a:t>при</a:t>
            </a:r>
            <a:r>
              <a:rPr lang="en-US" sz="2200" dirty="0">
                <a:ea typeface="Calibri" panose="020F0502020204030204"/>
                <a:cs typeface="Calibri" panose="020F0502020204030204"/>
              </a:rPr>
              <a:t> 0.2 confident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65421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54EAB-FC27-D8A2-6F2F-603F9A3F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ru-RU" sz="3600">
                <a:ea typeface="Calibri Light"/>
                <a:cs typeface="Calibri Light"/>
              </a:rPr>
              <a:t>Pricision,recall</a:t>
            </a:r>
            <a:endParaRPr lang="ru-RU" sz="3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C484D88-E3E9-B6A6-E40C-206282C60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7"/>
          <a:stretch/>
        </p:blipFill>
        <p:spPr>
          <a:xfrm>
            <a:off x="314946" y="1293950"/>
            <a:ext cx="7174617" cy="4844147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5D0DC6-42B2-09CA-92E2-B88B8DEE8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ea typeface="Calibri" panose="020F0502020204030204"/>
                <a:cs typeface="Calibri" panose="020F0502020204030204"/>
              </a:rPr>
              <a:t>mAP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sz="1800" dirty="0" err="1">
                <a:ea typeface="Calibri" panose="020F0502020204030204"/>
                <a:cs typeface="Calibri" panose="020F0502020204030204"/>
              </a:rPr>
              <a:t>низкая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40487197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6CE99FAA-9BC7-B3FB-BAD5-99C4B9082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3" y="2062163"/>
            <a:ext cx="5335588" cy="3743325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8F7B172-FCCE-64B0-9598-5E7D50D44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" b="3569"/>
          <a:stretch/>
        </p:blipFill>
        <p:spPr>
          <a:xfrm>
            <a:off x="5997575" y="2166938"/>
            <a:ext cx="5191125" cy="34575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702B3-D1C9-5BF5-D54F-47CA3D9C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29128639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413E86B-F4CC-10A0-3ED7-36AAA0A3A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38011"/>
            <a:ext cx="5291666" cy="3981978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6349747-F4F7-EBE0-2963-363275DF3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4" r="-2" b="9151"/>
          <a:stretch/>
        </p:blipFill>
        <p:spPr>
          <a:xfrm>
            <a:off x="6256865" y="1655316"/>
            <a:ext cx="5291667" cy="35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7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ACD5D-0135-480C-C75B-FC473B38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Распределение train mae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5F66EC8-B0E8-3212-EBEA-D2325497F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43034"/>
            <a:ext cx="6780700" cy="45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55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D0BEC-7628-0132-7357-02804296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Вывод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176B46-BAEE-0932-A3BD-C4965F68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Самые лучшие оценки показал Yolov5(640x640). По правилам на каждый класс нужно было 1500 изображений у меня было намного меньше, эпох должно было быть 300 у меня было 30, </a:t>
            </a:r>
            <a:r>
              <a:rPr lang="ru-RU" dirty="0" err="1"/>
              <a:t>batchsize</a:t>
            </a:r>
            <a:r>
              <a:rPr lang="ru-RU" dirty="0"/>
              <a:t> должен был быть большим так как </a:t>
            </a:r>
            <a:r>
              <a:rPr lang="ru-RU" dirty="0" err="1"/>
              <a:t>small</a:t>
            </a:r>
            <a:r>
              <a:rPr lang="ru-RU" dirty="0"/>
              <a:t> </a:t>
            </a:r>
            <a:r>
              <a:rPr lang="ru-RU" dirty="0" err="1"/>
              <a:t>batch</a:t>
            </a:r>
            <a:r>
              <a:rPr lang="ru-RU" dirty="0"/>
              <a:t> </a:t>
            </a:r>
            <a:r>
              <a:rPr lang="ru-RU" dirty="0" err="1"/>
              <a:t>sizes</a:t>
            </a:r>
            <a:r>
              <a:rPr lang="ru-RU" dirty="0"/>
              <a:t> </a:t>
            </a:r>
            <a:r>
              <a:rPr lang="ru-RU" dirty="0" err="1"/>
              <a:t>produce</a:t>
            </a:r>
            <a:r>
              <a:rPr lang="ru-RU" dirty="0"/>
              <a:t> </a:t>
            </a:r>
            <a:r>
              <a:rPr lang="ru-RU" dirty="0" err="1"/>
              <a:t>poor</a:t>
            </a:r>
            <a:r>
              <a:rPr lang="ru-RU" dirty="0"/>
              <a:t> </a:t>
            </a:r>
            <a:r>
              <a:rPr lang="ru-RU" dirty="0" err="1"/>
              <a:t>batchnorm</a:t>
            </a:r>
            <a:r>
              <a:rPr lang="ru-RU" dirty="0"/>
              <a:t> </a:t>
            </a:r>
            <a:r>
              <a:rPr lang="ru-RU" dirty="0" err="1"/>
              <a:t>statistics</a:t>
            </a:r>
            <a:r>
              <a:rPr lang="ru-RU" dirty="0"/>
              <a:t> у меня для Yolov5(640x640) было 16, это мало но больше на видеокарту не влезло, Yolov5(256x256 ) было 64</a:t>
            </a:r>
            <a:endParaRPr lang="ru-RU" dirty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80376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86600-B286-F448-D912-AB46FF7D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Предсказание опухоли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DB8C-53AC-E05E-2F5B-512192FC0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3788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41A8E-ED51-5BF2-3479-B8B95E76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ru-RU" sz="4000">
                <a:cs typeface="Calibri Light"/>
              </a:rPr>
              <a:t>Датасет</a:t>
            </a:r>
            <a:endParaRPr lang="ru-RU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D16840-C9BF-5187-2DB9-DA184D77A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ru-RU" sz="2000" b="1"/>
              <a:t>Melanoma Tumor Size Prediction MachineHack</a:t>
            </a:r>
            <a:endParaRPr lang="ru-RU" sz="2000"/>
          </a:p>
          <a:p>
            <a:pPr marL="0" indent="0" algn="ctr">
              <a:buNone/>
            </a:pPr>
            <a:r>
              <a:rPr lang="ru-RU" sz="2000">
                <a:latin typeface="Consolas"/>
                <a:cs typeface="Calibri" panose="020F0502020204030204"/>
              </a:rPr>
              <a:t>Train.csv - 9146 rows x 9 columns</a:t>
            </a:r>
          </a:p>
          <a:p>
            <a:pPr marL="0" indent="0" algn="ctr">
              <a:buNone/>
            </a:pPr>
            <a:endParaRPr lang="ru-RU" sz="2000">
              <a:latin typeface="Consolas"/>
              <a:cs typeface="Calibri" panose="020F0502020204030204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7122F9-11D0-4CCB-7742-9BE0FD1F4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34" y="2018628"/>
            <a:ext cx="9474679" cy="46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406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29B8A-603B-8CA2-1FFA-9B68CAF5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Предобработка данных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C4B1B3-449D-C7FA-D179-31CA7B9A0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1143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EEB8ED6-9142-4A11-B029-18DDE98C4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F07FB-44A8-C8EF-6002-D99A56FB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8784"/>
          </a:xfrm>
        </p:spPr>
        <p:txBody>
          <a:bodyPr>
            <a:normAutofit/>
          </a:bodyPr>
          <a:lstStyle/>
          <a:p>
            <a:r>
              <a:rPr lang="ru-RU" sz="4000"/>
              <a:t>Исследование на пропуски</a:t>
            </a:r>
          </a:p>
          <a:p>
            <a:endParaRPr lang="ru-RU" sz="4000">
              <a:cs typeface="Calibri Ligh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701DBA1-C0F5-3A19-986F-427351A6B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826"/>
          <a:stretch/>
        </p:blipFill>
        <p:spPr>
          <a:xfrm>
            <a:off x="396461" y="1339712"/>
            <a:ext cx="7896520" cy="5518247"/>
          </a:xfrm>
          <a:prstGeom prst="rect">
            <a:avLst/>
          </a:prstGeom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D7EE5A0C-74D2-FF8B-764D-6D97EADE0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161" y="2532407"/>
            <a:ext cx="2475639" cy="35966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ea typeface="+mn-lt"/>
                <a:cs typeface="+mn-lt"/>
              </a:rPr>
              <a:t>Пропусков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нет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2388857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E3FFB-3EBB-5328-7B2E-36AC92BD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/>
              <a:t>Исследование на аномалии</a:t>
            </a:r>
          </a:p>
          <a:p>
            <a:endParaRPr lang="ru-RU" sz="4000">
              <a:cs typeface="Calibri Ligh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8F862D9-E421-9D41-D593-9EBB2398C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" r="4027"/>
          <a:stretch/>
        </p:blipFill>
        <p:spPr>
          <a:xfrm>
            <a:off x="1" y="10"/>
            <a:ext cx="7138946" cy="6857990"/>
          </a:xfrm>
          <a:prstGeom prst="rect">
            <a:avLst/>
          </a:prstGeom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7DB85529-3905-6F2C-E667-D908C90D3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cs typeface="Calibri" panose="020F0502020204030204"/>
              </a:rPr>
              <a:t>Аномалий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нету</a:t>
            </a:r>
          </a:p>
        </p:txBody>
      </p:sp>
    </p:spTree>
    <p:extLst>
      <p:ext uri="{BB962C8B-B14F-4D97-AF65-F5344CB8AC3E}">
        <p14:creationId xmlns:p14="http://schemas.microsoft.com/office/powerpoint/2010/main" val="28480466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3">
            <a:extLst>
              <a:ext uri="{FF2B5EF4-FFF2-40B4-BE49-F238E27FC236}">
                <a16:creationId xmlns:a16="http://schemas.microsoft.com/office/drawing/2014/main" id="{A419ADC7-DE7C-464E-9F88-6CAB6F61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83A3F-5190-49AF-BABC-7BFCA754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657" y="525195"/>
            <a:ext cx="4148093" cy="2806506"/>
          </a:xfrm>
        </p:spPr>
        <p:txBody>
          <a:bodyPr anchor="b">
            <a:normAutofit/>
          </a:bodyPr>
          <a:lstStyle/>
          <a:p>
            <a:r>
              <a:rPr lang="ru-RU" sz="4000">
                <a:cs typeface="Calibri Light"/>
              </a:rPr>
              <a:t>Распределения</a:t>
            </a:r>
            <a:endParaRPr lang="ru-RU" sz="4000"/>
          </a:p>
        </p:txBody>
      </p:sp>
      <p:pic>
        <p:nvPicPr>
          <p:cNvPr id="5" name="Рисунок 5" descr="Изображение выглядит как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61CB1DDE-181E-C975-5658-87A70480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5" y="97346"/>
            <a:ext cx="5033316" cy="6475176"/>
          </a:xfrm>
          <a:prstGeom prst="rect">
            <a:avLst/>
          </a:prstGeom>
        </p:spPr>
      </p:pic>
      <p:sp>
        <p:nvSpPr>
          <p:cNvPr id="41" name="Content Placeholder 30">
            <a:extLst>
              <a:ext uri="{FF2B5EF4-FFF2-40B4-BE49-F238E27FC236}">
                <a16:creationId xmlns:a16="http://schemas.microsoft.com/office/drawing/2014/main" id="{EEE5701F-F126-D51F-6C51-C47DA7FDF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657" y="3526300"/>
            <a:ext cx="4148093" cy="25884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 panose="020F0502020204030204"/>
              </a:rPr>
              <a:t>Некоторые </a:t>
            </a:r>
            <a:r>
              <a:rPr lang="en-US" sz="2000" dirty="0" err="1">
                <a:cs typeface="Calibri" panose="020F0502020204030204"/>
              </a:rPr>
              <a:t>признаки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представляют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собой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гауссово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распределение</a:t>
            </a:r>
            <a:r>
              <a:rPr lang="en-US" sz="2000" dirty="0">
                <a:cs typeface="Calibri" panose="020F0502020204030204"/>
              </a:rPr>
              <a:t>, а </a:t>
            </a:r>
            <a:r>
              <a:rPr lang="en-US" sz="2000" dirty="0" err="1">
                <a:cs typeface="Calibri" panose="020F0502020204030204"/>
              </a:rPr>
              <a:t>некоторые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гамма-распределения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5435904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1BFC8-2229-002B-E839-5768A6DC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ru-RU" sz="3100"/>
              <a:t>Рассмотрение распределений данных и кореляции признаков</a:t>
            </a:r>
          </a:p>
          <a:p>
            <a:endParaRPr lang="ru-RU" sz="3100">
              <a:cs typeface="Calibri Light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A7897BF-D79C-0367-4522-5DF75733B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3" name="Рисунок 4" descr="Изображение выглядит как текст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A9F1AC99-0FA0-CB11-9D2F-DA08DDD50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53834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47A3059-69F2-4E12-ACD8-A5FE28191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15D1CF-E9BF-03CC-5E3C-00C9AA47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175" y="1201269"/>
            <a:ext cx="3454480" cy="877993"/>
          </a:xfrm>
        </p:spPr>
        <p:txBody>
          <a:bodyPr anchor="b">
            <a:normAutofit fontScale="90000"/>
          </a:bodyPr>
          <a:lstStyle/>
          <a:p>
            <a:r>
              <a:rPr lang="ru-RU" sz="3400">
                <a:cs typeface="Calibri Light"/>
              </a:rPr>
              <a:t>Парный корреляции</a:t>
            </a:r>
            <a:endParaRPr lang="ru-RU" sz="3400"/>
          </a:p>
        </p:txBody>
      </p:sp>
      <p:pic>
        <p:nvPicPr>
          <p:cNvPr id="4" name="Рисунок 4" descr="Изображение выглядит как седзи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6E94B970-EA83-E350-1DFD-BF33251D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5" y="261248"/>
            <a:ext cx="7914582" cy="63464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26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AF49C8-CAE3-92E1-D7EB-FD49EF127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436" y="3512355"/>
            <a:ext cx="3388219" cy="266460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250031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BEE91-CF91-8612-43D0-9A9F8A9BE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ru-RU" sz="4300">
                <a:cs typeface="Calibri Light"/>
              </a:rPr>
              <a:t>Исследование размера данных</a:t>
            </a:r>
            <a:endParaRPr lang="ru-RU" sz="43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4" descr="Изображение выглядит как текст, табличка&#10;&#10;Автоматически созданное описание">
            <a:extLst>
              <a:ext uri="{FF2B5EF4-FFF2-40B4-BE49-F238E27FC236}">
                <a16:creationId xmlns:a16="http://schemas.microsoft.com/office/drawing/2014/main" id="{2AB5CEF6-0D19-1BD1-15C4-9A0C8734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360290"/>
            <a:ext cx="5221625" cy="4137420"/>
          </a:xfrm>
          <a:prstGeom prst="rect">
            <a:avLst/>
          </a:prstGeom>
        </p:spPr>
      </p:pic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241FA010-0CC3-FEF5-4429-0149F2227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Таблица</a:t>
            </a:r>
            <a:r>
              <a:rPr lang="en-US" sz="2000" dirty="0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легковесная</a:t>
            </a:r>
            <a:r>
              <a:rPr lang="en-US" sz="2000" dirty="0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, </a:t>
            </a:r>
            <a:r>
              <a:rPr lang="en-US" sz="2000" dirty="0" err="1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можно</a:t>
            </a:r>
            <a:r>
              <a:rPr lang="en-US" sz="2000" dirty="0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не</a:t>
            </a:r>
            <a:r>
              <a:rPr lang="en-US" sz="2000" dirty="0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 </a:t>
            </a:r>
            <a:r>
              <a:rPr lang="en-US" sz="2000" dirty="0" err="1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изменять</a:t>
            </a:r>
            <a:r>
              <a:rPr lang="en-US" sz="2000" dirty="0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типы</a:t>
            </a:r>
            <a:r>
              <a:rPr lang="en-US" sz="2000" dirty="0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 </a:t>
            </a:r>
            <a:r>
              <a:rPr lang="en-US" sz="2000" dirty="0" err="1">
                <a:solidFill>
                  <a:srgbClr val="000000">
                    <a:alpha val="80000"/>
                  </a:srgbClr>
                </a:solidFill>
                <a:cs typeface="Calibri" panose="020F0502020204030204"/>
              </a:rPr>
              <a:t>данных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30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E6D3E-C750-4B3C-E1D1-80DC6FA5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1ED348CD-A876-4BB0-E9C6-BC4AAD364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143" y="771574"/>
            <a:ext cx="7962351" cy="552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851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1FAEF-9DF6-688A-54E8-E7C09716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Удаление дубликатов</a:t>
            </a:r>
          </a:p>
          <a:p>
            <a:endParaRPr lang="ru-RU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DAB5BB-285F-F9B3-BC80-7E1226A6D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6" r="3" b="4795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417D84-12D7-6AB0-E0F5-1D23CB6B4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cs typeface="Calibri" panose="020F0502020204030204"/>
              </a:rPr>
              <a:t>Дубликаты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удалены</a:t>
            </a:r>
          </a:p>
        </p:txBody>
      </p:sp>
    </p:spTree>
    <p:extLst>
      <p:ext uri="{BB962C8B-B14F-4D97-AF65-F5344CB8AC3E}">
        <p14:creationId xmlns:p14="http://schemas.microsoft.com/office/powerpoint/2010/main" val="23712631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E42D3-C4FC-B29C-7ACF-AA23897B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с настройкой параметров</a:t>
            </a:r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761AEB-4A24-180C-0C8B-59CD9CCA2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3947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BBC87-3685-7E8C-F9A4-F50C2DEF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ru-RU" sz="3600"/>
              <a:t>DecisionTreeRegressor</a:t>
            </a:r>
            <a:endParaRPr lang="ru-RU" sz="3600">
              <a:cs typeface="Calibri Light"/>
            </a:endParaRPr>
          </a:p>
          <a:p>
            <a:endParaRPr lang="ru-RU" sz="3600">
              <a:cs typeface="Calibri Light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173036-B9FA-C949-98DE-C37FB48E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999396"/>
            <a:ext cx="6702552" cy="1956488"/>
          </a:xfrm>
          <a:prstGeom prst="rect">
            <a:avLst/>
          </a:prstGeom>
        </p:spPr>
      </p:pic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CE38091B-31B2-5D78-EB9E-4927049E4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094920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0461EE-8C50-1790-75DA-5E92D4793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Лучшие параметры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BC3BD0A-3F37-53CC-D2A1-055B24D8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6" y="1424240"/>
            <a:ext cx="11111988" cy="14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82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570AD-0E71-FD55-D07E-A270DD6B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ru-RU" sz="3200">
                <a:solidFill>
                  <a:schemeClr val="bg1"/>
                </a:solidFill>
                <a:cs typeface="Calibri Light"/>
              </a:rPr>
              <a:t>Результаты</a:t>
            </a: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B2F798-1E14-485C-50E3-523BE63CB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rmAutofit/>
          </a:bodyPr>
          <a:lstStyle/>
          <a:p>
            <a:endParaRPr lang="en-US" sz="2400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3F60A8-1822-2631-E4A7-1787BD9F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754" y="2367132"/>
            <a:ext cx="5995849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41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320A7-5B05-6D5D-8213-DE8BA48E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Важные признаки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C69D176-5443-FF54-2F56-2F6470528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856" y="1825625"/>
            <a:ext cx="7018287" cy="4351338"/>
          </a:xfrm>
        </p:spPr>
      </p:pic>
    </p:spTree>
    <p:extLst>
      <p:ext uri="{BB962C8B-B14F-4D97-AF65-F5344CB8AC3E}">
        <p14:creationId xmlns:p14="http://schemas.microsoft.com/office/powerpoint/2010/main" val="619611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54CAA-6328-765E-A562-EE0F13BA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ru-RU" sz="2500"/>
              <a:t>RandomForestRegression</a:t>
            </a:r>
            <a:endParaRPr lang="ru-RU" sz="2500">
              <a:cs typeface="Calibri Light"/>
            </a:endParaRPr>
          </a:p>
          <a:p>
            <a:endParaRPr lang="ru-RU" sz="2500"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B19BD9-8221-AF40-D8DE-F1A02C6C4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BB4EED-F625-DED3-AC3E-296BD2D85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27782"/>
            <a:ext cx="11164824" cy="26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677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2B714A-E100-0A2C-9EEF-B17E6CC0B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Лучшие параметры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EE4E59D-D831-227C-76EB-9C1BC929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6" y="1370789"/>
            <a:ext cx="11111988" cy="15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08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072FF06-B31B-2C42-1583-1985CFEC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3" y="1697197"/>
            <a:ext cx="9613397" cy="1057473"/>
          </a:xfrm>
          <a:prstGeom prst="rect">
            <a:avLst/>
          </a:prstGeom>
        </p:spPr>
      </p:pic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4A4FD-843E-5F9A-48BA-F2164A5C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19322708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D389C-E08C-BC66-E841-CAA59B2A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Важные признаки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492003D-423F-C874-4B23-04390B582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729" y="1539528"/>
            <a:ext cx="8590540" cy="532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61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B0ECD-1B18-601A-EC7A-01AB7BEDA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ea typeface="Calibri Light"/>
                <a:cs typeface="Calibri Light"/>
              </a:rPr>
              <a:t>Результаты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AB38BC-8312-6707-9B67-150C5ECC2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Данный</a:t>
            </a:r>
            <a:r>
              <a:rPr lang="en-US" dirty="0"/>
              <a:t> </a:t>
            </a:r>
            <a:r>
              <a:rPr lang="en-US" dirty="0" err="1"/>
              <a:t>vae</a:t>
            </a:r>
            <a:r>
              <a:rPr lang="en-US" dirty="0"/>
              <a:t> </a:t>
            </a:r>
            <a:r>
              <a:rPr lang="en-US" dirty="0" err="1"/>
              <a:t>хорошо</a:t>
            </a:r>
            <a:r>
              <a:rPr lang="en-US" dirty="0"/>
              <a:t> </a:t>
            </a:r>
            <a:r>
              <a:rPr lang="en-US" dirty="0" err="1"/>
              <a:t>справился</a:t>
            </a:r>
            <a:r>
              <a:rPr lang="en-US" dirty="0"/>
              <a:t> с </a:t>
            </a:r>
            <a:r>
              <a:rPr lang="en-US" dirty="0" err="1"/>
              <a:t>проблемой</a:t>
            </a:r>
            <a:r>
              <a:rPr lang="en-US" dirty="0"/>
              <a:t> </a:t>
            </a:r>
            <a:r>
              <a:rPr lang="en-US" dirty="0" err="1"/>
              <a:t>поиска</a:t>
            </a:r>
            <a:r>
              <a:rPr lang="en-US" dirty="0"/>
              <a:t> </a:t>
            </a:r>
            <a:r>
              <a:rPr lang="en-US" dirty="0" err="1"/>
              <a:t>аномалий</a:t>
            </a:r>
            <a:r>
              <a:rPr lang="en-US" dirty="0"/>
              <a:t>. </a:t>
            </a:r>
            <a:r>
              <a:rPr lang="en-US" dirty="0" err="1"/>
              <a:t>Можно</a:t>
            </a:r>
            <a:r>
              <a:rPr lang="en-US" dirty="0"/>
              <a:t> </a:t>
            </a:r>
            <a:r>
              <a:rPr lang="en-US" dirty="0" err="1"/>
              <a:t>заметить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mae</a:t>
            </a:r>
            <a:r>
              <a:rPr lang="en-US" dirty="0"/>
              <a:t> </a:t>
            </a:r>
            <a:r>
              <a:rPr lang="en-US" dirty="0" err="1"/>
              <a:t>между</a:t>
            </a:r>
            <a:r>
              <a:rPr lang="en-US" dirty="0"/>
              <a:t> </a:t>
            </a:r>
            <a:r>
              <a:rPr lang="en-US" dirty="0" err="1"/>
              <a:t>родинками</a:t>
            </a:r>
            <a:r>
              <a:rPr lang="en-US" dirty="0"/>
              <a:t> </a:t>
            </a:r>
            <a:r>
              <a:rPr lang="en-US" dirty="0" err="1"/>
              <a:t>низкое</a:t>
            </a:r>
            <a:r>
              <a:rPr lang="en-US" dirty="0"/>
              <a:t>, а </a:t>
            </a:r>
            <a:r>
              <a:rPr lang="en-US" dirty="0" err="1"/>
              <a:t>между</a:t>
            </a:r>
            <a:r>
              <a:rPr lang="en-US" dirty="0"/>
              <a:t> </a:t>
            </a:r>
            <a:r>
              <a:rPr lang="en-US" dirty="0" err="1"/>
              <a:t>аномалиями</a:t>
            </a:r>
            <a:r>
              <a:rPr lang="en-US" dirty="0"/>
              <a:t> </a:t>
            </a:r>
            <a:r>
              <a:rPr lang="en-US" dirty="0" err="1"/>
              <a:t>большое</a:t>
            </a:r>
            <a:r>
              <a:rPr lang="en-US" dirty="0"/>
              <a:t>. </a:t>
            </a:r>
            <a:r>
              <a:rPr lang="en-US" dirty="0" err="1"/>
              <a:t>Ошибок</a:t>
            </a:r>
            <a:r>
              <a:rPr lang="en-US" dirty="0"/>
              <a:t> </a:t>
            </a:r>
            <a:r>
              <a:rPr lang="en-US" dirty="0" err="1"/>
              <a:t>нет</a:t>
            </a:r>
            <a:r>
              <a:rPr lang="en-US" dirty="0"/>
              <a:t>. </a:t>
            </a: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работает</a:t>
            </a:r>
            <a:r>
              <a:rPr lang="en-US" dirty="0"/>
              <a:t> </a:t>
            </a:r>
            <a:r>
              <a:rPr lang="en-US" dirty="0" err="1"/>
              <a:t>хорошо</a:t>
            </a:r>
            <a:endParaRPr lang="en-US" sz="2200" dirty="0" err="1">
              <a:ea typeface="Calibri" panose="020F0502020204030204"/>
              <a:cs typeface="Calibri" panose="020F0502020204030204"/>
            </a:endParaRPr>
          </a:p>
          <a:p>
            <a:endParaRPr lang="en-US" sz="2200" dirty="0">
              <a:ea typeface="Calibri"/>
              <a:cs typeface="Calibri"/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E75AA8B-2767-BDBA-5225-45B8B044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49" y="2511310"/>
            <a:ext cx="6575286" cy="37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744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EA15D47-ABA5-C92A-0A9F-00569F4D1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6" y="1411951"/>
            <a:ext cx="10093561" cy="1669717"/>
          </a:xfrm>
          <a:prstGeom prst="rect">
            <a:avLst/>
          </a:prstGeom>
        </p:spPr>
      </p:pic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C6A3A-DF8E-3408-57CD-1525F6A3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GradientBoostingRegressor</a:t>
            </a:r>
          </a:p>
          <a:p>
            <a:endParaRPr lang="en-US" sz="6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3676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33D037-254D-47C8-BCDE-C6A386DAD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Лучшие параметры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50F74B-F549-F601-A8DD-666B21726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6" y="1458276"/>
            <a:ext cx="11111988" cy="13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408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0E8C1-453C-CBF7-A9D9-6A2098F8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Результаты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FFAF3C7-5353-9D4F-F6E0-0695BF5F1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622" y="1987930"/>
            <a:ext cx="8147005" cy="1333629"/>
          </a:xfrm>
        </p:spPr>
      </p:pic>
    </p:spTree>
    <p:extLst>
      <p:ext uri="{BB962C8B-B14F-4D97-AF65-F5344CB8AC3E}">
        <p14:creationId xmlns:p14="http://schemas.microsoft.com/office/powerpoint/2010/main" val="25127694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8091C1-181D-AE18-FC60-0EA604F7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AdaBoostClassifier(DecisionTreeClassifier)</a:t>
            </a:r>
          </a:p>
          <a:p>
            <a:endParaRPr lang="en-US" sz="4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64C4B30-2D9F-0A33-3E0C-87E60A74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6" y="1319377"/>
            <a:ext cx="11111988" cy="16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997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DE8E8A8-1AC2-AF07-01A2-0E4187414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303" y="1805348"/>
            <a:ext cx="9613397" cy="841171"/>
          </a:xfrm>
          <a:prstGeom prst="rect">
            <a:avLst/>
          </a:prstGeom>
        </p:spPr>
      </p:pic>
      <p:sp>
        <p:nvSpPr>
          <p:cNvPr id="22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A05AC-A68F-FCD6-60B3-922F9FB5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Лучшие параметры</a:t>
            </a:r>
          </a:p>
        </p:txBody>
      </p:sp>
    </p:spTree>
    <p:extLst>
      <p:ext uri="{BB962C8B-B14F-4D97-AF65-F5344CB8AC3E}">
        <p14:creationId xmlns:p14="http://schemas.microsoft.com/office/powerpoint/2010/main" val="5515137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4DB93-CF46-275E-FBCD-CEBEC70D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cs typeface="Calibri Light"/>
              </a:rPr>
              <a:t>Результаты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04FFC7C-B088-B949-DA0C-C99E1E57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642" y="2940067"/>
            <a:ext cx="6096002" cy="12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369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3E6D63-EE4C-7644-0B49-182A7BA7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Вывод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2079DC-AF71-9911-11FA-2A3880B0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Результаты получились хорошие у всех алгоритмов. Самые лучшие у </a:t>
            </a:r>
            <a:r>
              <a:rPr lang="ru-RU" dirty="0" err="1"/>
              <a:t>RandomForestRegression</a:t>
            </a:r>
            <a:r>
              <a:rPr lang="ru-RU" dirty="0"/>
              <a:t>: </a:t>
            </a:r>
            <a:r>
              <a:rPr lang="ru-RU" dirty="0">
                <a:ea typeface="+mn-lt"/>
                <a:cs typeface="+mn-lt"/>
              </a:rPr>
              <a:t>MSE = 17.55, MAE = 2.93</a:t>
            </a: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27218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CBF76-95AB-91D1-E736-1E0B8153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Вывод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340383-3005-97D5-C554-82361A11B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В результате работы были решены такие задачи как:</a:t>
            </a:r>
          </a:p>
          <a:p>
            <a:pPr marL="514350" indent="-514350">
              <a:buAutoNum type="arabicPeriod"/>
            </a:pPr>
            <a:r>
              <a:rPr lang="ru-RU" dirty="0">
                <a:ea typeface="+mn-lt"/>
                <a:cs typeface="+mn-lt"/>
              </a:rPr>
              <a:t>Классификация и сегментация родинок</a:t>
            </a:r>
            <a:endParaRPr lang="en-US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ru-RU" dirty="0">
                <a:ea typeface="Calibri" panose="020F0502020204030204"/>
                <a:cs typeface="Calibri" panose="020F0502020204030204"/>
              </a:rPr>
              <a:t>Классификация и детекция ожогов</a:t>
            </a:r>
            <a:endParaRPr lang="en-US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ru-RU" dirty="0">
                <a:ea typeface="Calibri" panose="020F0502020204030204"/>
                <a:cs typeface="Calibri" panose="020F0502020204030204"/>
              </a:rPr>
              <a:t>Предсказание размеров опухоли</a:t>
            </a:r>
          </a:p>
          <a:p>
            <a:pPr marL="514350" indent="-514350">
              <a:buAutoNum type="arabicPeriod"/>
            </a:pPr>
            <a:r>
              <a:rPr lang="ru-RU" dirty="0">
                <a:ea typeface="Calibri" panose="020F0502020204030204"/>
                <a:cs typeface="Calibri" panose="020F0502020204030204"/>
              </a:rPr>
              <a:t>Обнаружения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974518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1B8E0-21B4-F815-0DEE-859996C7A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AE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335FD0F-000B-40DE-21A3-6D7AF2FCC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348" y="1863801"/>
            <a:ext cx="8837303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7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FA2E3-7DAF-4E0E-BC18-3E82ADCF1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Распределение train mae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02AFBE0-A40F-C8D4-8EA3-8C32B087F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43034"/>
            <a:ext cx="6780700" cy="45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0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7095F-E0F2-BF01-B1DD-A796E8C6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18" name="Рисунок 18">
            <a:extLst>
              <a:ext uri="{FF2B5EF4-FFF2-40B4-BE49-F238E27FC236}">
                <a16:creationId xmlns:a16="http://schemas.microsoft.com/office/drawing/2014/main" id="{5C594226-FB01-7396-6BEF-9580E92DE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3141" y="639625"/>
            <a:ext cx="7685035" cy="55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30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65DCF-7753-2309-DECD-BF10AA91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ea typeface="Calibri Light"/>
                <a:cs typeface="Calibri Light"/>
              </a:rPr>
              <a:t>Результаты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7EFEC25-4B23-C5ED-73E5-B5ADEB740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" r="734" b="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0404080F-3155-4C33-F032-DBF2E353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65" y="2516777"/>
            <a:ext cx="3918725" cy="3660185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2200" dirty="0" err="1">
                <a:ea typeface="+mn-lt"/>
                <a:cs typeface="+mn-lt"/>
              </a:rPr>
              <a:t>Данный</a:t>
            </a:r>
            <a:r>
              <a:rPr lang="en-US" sz="2200" dirty="0">
                <a:ea typeface="+mn-lt"/>
                <a:cs typeface="+mn-lt"/>
              </a:rPr>
              <a:t> ae </a:t>
            </a:r>
            <a:r>
              <a:rPr lang="en-US" sz="2200" dirty="0" err="1">
                <a:ea typeface="+mn-lt"/>
                <a:cs typeface="+mn-lt"/>
              </a:rPr>
              <a:t>плохо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справился</a:t>
            </a:r>
            <a:r>
              <a:rPr lang="en-US" sz="2200" dirty="0">
                <a:ea typeface="+mn-lt"/>
                <a:cs typeface="+mn-lt"/>
              </a:rPr>
              <a:t> с </a:t>
            </a:r>
            <a:r>
              <a:rPr lang="en-US" sz="2200" dirty="0" err="1">
                <a:ea typeface="+mn-lt"/>
                <a:cs typeface="+mn-lt"/>
              </a:rPr>
              <a:t>проблемой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поиска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аномалий</a:t>
            </a:r>
            <a:r>
              <a:rPr lang="en-US" sz="2200" dirty="0">
                <a:ea typeface="+mn-lt"/>
                <a:cs typeface="+mn-lt"/>
              </a:rPr>
              <a:t>. </a:t>
            </a:r>
            <a:r>
              <a:rPr lang="en-US" sz="2200" dirty="0" err="1">
                <a:ea typeface="+mn-lt"/>
                <a:cs typeface="+mn-lt"/>
              </a:rPr>
              <a:t>Очень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много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ошибок</a:t>
            </a:r>
            <a:endParaRPr lang="en-US" sz="2200" dirty="0" err="1"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3960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552EC-FF42-B215-70EB-6DAAC8CB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План: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039A4-0774-06C9-D6A0-E976ACDC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ru-RU" dirty="0">
                <a:ea typeface="+mn-lt"/>
                <a:cs typeface="+mn-lt"/>
              </a:rPr>
              <a:t>Введение, что за проблемы, где можно применить</a:t>
            </a:r>
          </a:p>
          <a:p>
            <a:pPr marL="514350" indent="-514350">
              <a:buAutoNum type="arabicPeriod"/>
            </a:pPr>
            <a:r>
              <a:rPr lang="ru-RU" dirty="0">
                <a:ea typeface="+mn-lt"/>
                <a:cs typeface="+mn-lt"/>
              </a:rPr>
              <a:t>Поиск аномалий (VAE,AE)</a:t>
            </a:r>
          </a:p>
          <a:p>
            <a:pPr marL="514350" indent="-514350">
              <a:buAutoNum type="arabicPeriod"/>
            </a:pPr>
            <a:r>
              <a:rPr lang="ru-RU" dirty="0">
                <a:ea typeface="+mn-lt"/>
                <a:cs typeface="+mn-lt"/>
              </a:rPr>
              <a:t>Классификация родинок</a:t>
            </a:r>
          </a:p>
          <a:p>
            <a:pPr marL="514350" indent="-514350">
              <a:buAutoNum type="arabicPeriod"/>
            </a:pPr>
            <a:r>
              <a:rPr lang="ru-RU" dirty="0">
                <a:ea typeface="+mn-lt"/>
                <a:cs typeface="+mn-lt"/>
              </a:rPr>
              <a:t>Сегментация родинок</a:t>
            </a:r>
          </a:p>
          <a:p>
            <a:pPr marL="514350" indent="-514350">
              <a:buAutoNum type="arabicPeriod"/>
            </a:pPr>
            <a:r>
              <a:rPr lang="ru-RU" dirty="0">
                <a:cs typeface="Calibri"/>
              </a:rPr>
              <a:t>Классификация и детекция ожогов</a:t>
            </a:r>
          </a:p>
          <a:p>
            <a:pPr marL="514350" indent="-514350">
              <a:buAutoNum type="arabicPeriod"/>
            </a:pPr>
            <a:r>
              <a:rPr lang="ru-RU" dirty="0">
                <a:cs typeface="Calibri"/>
              </a:rPr>
              <a:t>Предсказание размеров опухоли</a:t>
            </a:r>
          </a:p>
          <a:p>
            <a:pPr marL="514350" indent="-514350">
              <a:buAutoNum type="arabicPeriod"/>
            </a:pPr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4568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71376-CE7D-5257-E646-F47366FC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Вывод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CE6E9F-2E90-F04F-AE8E-C6A916F55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ea typeface="Calibri" panose="020F0502020204030204"/>
                <a:cs typeface="Calibri" panose="020F0502020204030204"/>
              </a:rPr>
              <a:t>Для поиска аномалий лучше подходит VAE</a:t>
            </a:r>
          </a:p>
        </p:txBody>
      </p:sp>
    </p:spTree>
    <p:extLst>
      <p:ext uri="{BB962C8B-B14F-4D97-AF65-F5344CB8AC3E}">
        <p14:creationId xmlns:p14="http://schemas.microsoft.com/office/powerpoint/2010/main" val="3919656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D50A9-B7EF-52BE-B4C6-69F53F92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cs typeface="Calibri"/>
              </a:rPr>
              <a:t>Классификация родинок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98AA01-D654-3CCE-917F-7A89573C4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061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A3CC2-5894-BEC9-A00C-B9F444EE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Датасет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AB1BF0-A451-AD29-4510-25FD245B6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Был выбран </a:t>
            </a:r>
            <a:r>
              <a:rPr lang="ru-RU" b="1" dirty="0" err="1"/>
              <a:t>Skin</a:t>
            </a:r>
            <a:r>
              <a:rPr lang="ru-RU" b="1" dirty="0"/>
              <a:t> </a:t>
            </a:r>
            <a:r>
              <a:rPr lang="ru-RU" b="1" dirty="0" err="1"/>
              <a:t>Cancer</a:t>
            </a:r>
            <a:r>
              <a:rPr lang="ru-RU" b="1" dirty="0"/>
              <a:t> ISIC </a:t>
            </a:r>
            <a:r>
              <a:rPr lang="ru-RU" b="1" dirty="0" err="1"/>
              <a:t>dataset</a:t>
            </a:r>
            <a:endParaRPr lang="ru-RU" b="1">
              <a:cs typeface="Calibri"/>
            </a:endParaRPr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Данный набор состоит из 2357 изображений злокачественных и доброкачественных онкологических заболеваний, которые были сформированы из Международного Сотрудничества в Области Визуализации Кожи (ISIC). Все изображения были </a:t>
            </a:r>
            <a:r>
              <a:rPr lang="ru-RU" dirty="0" err="1">
                <a:ea typeface="+mn-lt"/>
                <a:cs typeface="+mn-lt"/>
              </a:rPr>
              <a:t>отсортированны</a:t>
            </a:r>
            <a:r>
              <a:rPr lang="ru-RU" dirty="0">
                <a:ea typeface="+mn-lt"/>
                <a:cs typeface="+mn-lt"/>
              </a:rPr>
              <a:t> в </a:t>
            </a:r>
            <a:r>
              <a:rPr lang="ru-RU" dirty="0" err="1">
                <a:ea typeface="+mn-lt"/>
                <a:cs typeface="+mn-lt"/>
              </a:rPr>
              <a:t>соответстие</a:t>
            </a:r>
            <a:r>
              <a:rPr lang="ru-RU" dirty="0">
                <a:ea typeface="+mn-lt"/>
                <a:cs typeface="+mn-lt"/>
              </a:rPr>
              <a:t> с классификацией взятой с ISIC, и все поднаборы были разделены на одинаковое количество изображений, за исключением меланом и родинок, чьи изображения немного преобладают.</a:t>
            </a:r>
          </a:p>
        </p:txBody>
      </p:sp>
    </p:spTree>
    <p:extLst>
      <p:ext uri="{BB962C8B-B14F-4D97-AF65-F5344CB8AC3E}">
        <p14:creationId xmlns:p14="http://schemas.microsoft.com/office/powerpoint/2010/main" val="3748852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22ED6-6275-FEEA-1094-D91539882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9400"/>
            <a:ext cx="10963275" cy="1420813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F418B3-3712-F77C-B569-D0D42E873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720725"/>
            <a:ext cx="10515600" cy="5532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Набор данных содержит следующие заболевания:</a:t>
            </a:r>
          </a:p>
          <a:p>
            <a:pPr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actinic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keratosis</a:t>
            </a:r>
            <a:endParaRPr lang="ru-RU" dirty="0" err="1"/>
          </a:p>
          <a:p>
            <a:pPr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basal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cell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carcinoma</a:t>
            </a:r>
            <a:endParaRPr lang="ru-RU" dirty="0" err="1"/>
          </a:p>
          <a:p>
            <a:pPr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dermatofibroma</a:t>
            </a:r>
            <a:endParaRPr lang="ru-RU" dirty="0" err="1"/>
          </a:p>
          <a:p>
            <a:pPr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melanoma</a:t>
            </a:r>
            <a:endParaRPr lang="ru-RU" dirty="0" err="1"/>
          </a:p>
          <a:p>
            <a:pPr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nevus</a:t>
            </a:r>
            <a:endParaRPr lang="ru-RU" dirty="0" err="1"/>
          </a:p>
          <a:p>
            <a:pPr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pigmented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benign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keratosis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-</a:t>
            </a:r>
            <a:r>
              <a:rPr lang="ru-RU" dirty="0" err="1">
                <a:ea typeface="+mn-lt"/>
                <a:cs typeface="+mn-lt"/>
              </a:rPr>
              <a:t>seborrheic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keratosis</a:t>
            </a:r>
            <a:endParaRPr lang="ru-RU" dirty="0" err="1"/>
          </a:p>
          <a:p>
            <a:pPr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squamous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cell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carcinoma</a:t>
            </a:r>
            <a:endParaRPr lang="ru-RU" dirty="0" err="1"/>
          </a:p>
          <a:p>
            <a:pPr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vascular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lesion</a:t>
            </a:r>
            <a:endParaRPr lang="ru-RU" dirty="0" err="1"/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7206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D0D76-94C9-4512-4C6B-54911B46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75"/>
            <a:ext cx="10515600" cy="1325563"/>
          </a:xfrm>
        </p:spPr>
        <p:txBody>
          <a:bodyPr/>
          <a:lstStyle/>
          <a:p>
            <a:r>
              <a:rPr lang="ru-RU" dirty="0"/>
              <a:t>Исследование данные на </a:t>
            </a:r>
            <a:r>
              <a:rPr lang="ru-RU" dirty="0" err="1"/>
              <a:t>сбалансированость</a:t>
            </a:r>
            <a:endParaRPr lang="ru-RU" dirty="0" err="1">
              <a:cs typeface="Calibri Light"/>
            </a:endParaRPr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71A337-F33F-66E4-574E-23545AEF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534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D449E-769B-3AB8-2C67-51A0CCC5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Train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D60A4CF-1EAC-DE13-7F10-7AD515589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2543345"/>
            <a:ext cx="5455917" cy="37645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F2BB756-7F7B-FEA5-9147-89413866F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916553"/>
            <a:ext cx="5455917" cy="301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03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4591C-EFBD-2501-CECE-1BFD1674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Test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053551F-B3DB-E114-46A5-E703EC5F1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2556985"/>
            <a:ext cx="5455917" cy="373730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D3B808-15DF-3FDD-A338-F05A29FA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860826"/>
            <a:ext cx="5455917" cy="31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2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AA1B0-A661-5D4B-E100-8E647FBB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725BD3-5D5C-0157-FE45-E0868119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Как видно из количества данных, они относительно сбалансированы</a:t>
            </a:r>
          </a:p>
        </p:txBody>
      </p:sp>
    </p:spTree>
    <p:extLst>
      <p:ext uri="{BB962C8B-B14F-4D97-AF65-F5344CB8AC3E}">
        <p14:creationId xmlns:p14="http://schemas.microsoft.com/office/powerpoint/2010/main" val="1243916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36C5A-8193-5A81-3AFD-8BBCAE2D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данных</a:t>
            </a:r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C82F4-46FE-B0B2-9A35-9DED31D6E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797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33601-572C-0909-E02C-C22168AB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Аугментация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2EC31-65BE-A35F-C31F-8A494FC06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r>
              <a:rPr lang="ru-RU" dirty="0" err="1">
                <a:ea typeface="+mn-lt"/>
                <a:cs typeface="+mn-lt"/>
              </a:rPr>
              <a:t>transform_train</a:t>
            </a:r>
            <a:r>
              <a:rPr lang="ru-RU" dirty="0">
                <a:ea typeface="+mn-lt"/>
                <a:cs typeface="+mn-lt"/>
              </a:rPr>
              <a:t>=</a:t>
            </a:r>
            <a:r>
              <a:rPr lang="ru-RU" dirty="0" err="1">
                <a:ea typeface="+mn-lt"/>
                <a:cs typeface="+mn-lt"/>
              </a:rPr>
              <a:t>A.Compose</a:t>
            </a:r>
            <a:r>
              <a:rPr lang="ru-RU" dirty="0">
                <a:ea typeface="+mn-lt"/>
                <a:cs typeface="+mn-lt"/>
              </a:rPr>
              <a:t>([  </a:t>
            </a:r>
            <a:endParaRPr lang="ru-RU" dirty="0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        </a:t>
            </a:r>
            <a:r>
              <a:rPr lang="ru-RU" dirty="0" err="1">
                <a:ea typeface="+mn-lt"/>
                <a:cs typeface="+mn-lt"/>
              </a:rPr>
              <a:t>A.Resize</a:t>
            </a:r>
            <a:r>
              <a:rPr lang="ru-RU" dirty="0">
                <a:ea typeface="+mn-lt"/>
                <a:cs typeface="+mn-lt"/>
              </a:rPr>
              <a:t>(256,256),</a:t>
            </a:r>
            <a:endParaRPr lang="ru-RU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        </a:t>
            </a:r>
            <a:r>
              <a:rPr lang="ru-RU" dirty="0" err="1">
                <a:ea typeface="+mn-lt"/>
                <a:cs typeface="+mn-lt"/>
              </a:rPr>
              <a:t>A.HorizontalFlip</a:t>
            </a:r>
            <a:r>
              <a:rPr lang="ru-RU" dirty="0">
                <a:ea typeface="+mn-lt"/>
                <a:cs typeface="+mn-lt"/>
              </a:rPr>
              <a:t>(p=0.5), </a:t>
            </a:r>
            <a:endParaRPr lang="ru-RU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        </a:t>
            </a:r>
            <a:r>
              <a:rPr lang="ru-RU" dirty="0" err="1">
                <a:ea typeface="+mn-lt"/>
                <a:cs typeface="+mn-lt"/>
              </a:rPr>
              <a:t>A.Rotate</a:t>
            </a:r>
            <a:r>
              <a:rPr lang="ru-RU" dirty="0">
                <a:ea typeface="+mn-lt"/>
                <a:cs typeface="+mn-lt"/>
              </a:rPr>
              <a:t>(</a:t>
            </a:r>
            <a:r>
              <a:rPr lang="ru-RU" dirty="0" err="1">
                <a:ea typeface="+mn-lt"/>
                <a:cs typeface="+mn-lt"/>
              </a:rPr>
              <a:t>limit</a:t>
            </a:r>
            <a:r>
              <a:rPr lang="ru-RU" dirty="0">
                <a:ea typeface="+mn-lt"/>
                <a:cs typeface="+mn-lt"/>
              </a:rPr>
              <a:t>=90,p=0.7),</a:t>
            </a:r>
            <a:endParaRPr lang="ru-RU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        </a:t>
            </a:r>
            <a:r>
              <a:rPr lang="ru-RU" dirty="0" err="1">
                <a:ea typeface="+mn-lt"/>
                <a:cs typeface="+mn-lt"/>
              </a:rPr>
              <a:t>A.GaussNoise</a:t>
            </a:r>
            <a:r>
              <a:rPr lang="ru-RU" dirty="0">
                <a:ea typeface="+mn-lt"/>
                <a:cs typeface="+mn-lt"/>
              </a:rPr>
              <a:t>(p=0.5),</a:t>
            </a:r>
            <a:endParaRPr lang="ru-RU" dirty="0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        </a:t>
            </a:r>
            <a:r>
              <a:rPr lang="ru-RU" dirty="0" err="1">
                <a:ea typeface="+mn-lt"/>
                <a:cs typeface="+mn-lt"/>
              </a:rPr>
              <a:t>A.RGBShift</a:t>
            </a:r>
            <a:r>
              <a:rPr lang="ru-RU" dirty="0">
                <a:ea typeface="+mn-lt"/>
                <a:cs typeface="+mn-lt"/>
              </a:rPr>
              <a:t>(p=0.5),</a:t>
            </a:r>
            <a:endParaRPr lang="ru-RU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        </a:t>
            </a:r>
            <a:r>
              <a:rPr lang="ru-RU" dirty="0" err="1">
                <a:ea typeface="+mn-lt"/>
                <a:cs typeface="+mn-lt"/>
              </a:rPr>
              <a:t>Normalize</a:t>
            </a:r>
            <a:r>
              <a:rPr lang="ru-RU" dirty="0">
                <a:ea typeface="+mn-lt"/>
                <a:cs typeface="+mn-lt"/>
              </a:rPr>
              <a:t>(</a:t>
            </a:r>
            <a:r>
              <a:rPr lang="ru-RU" dirty="0" err="1">
                <a:ea typeface="+mn-lt"/>
                <a:cs typeface="+mn-lt"/>
              </a:rPr>
              <a:t>mean</a:t>
            </a:r>
            <a:r>
              <a:rPr lang="ru-RU" dirty="0">
                <a:ea typeface="+mn-lt"/>
                <a:cs typeface="+mn-lt"/>
              </a:rPr>
              <a:t>=(0.485, 0.456, 0.406), </a:t>
            </a:r>
            <a:r>
              <a:rPr lang="ru-RU" dirty="0" err="1">
                <a:ea typeface="+mn-lt"/>
                <a:cs typeface="+mn-lt"/>
              </a:rPr>
              <a:t>std</a:t>
            </a:r>
            <a:r>
              <a:rPr lang="ru-RU" dirty="0">
                <a:ea typeface="+mn-lt"/>
                <a:cs typeface="+mn-lt"/>
              </a:rPr>
              <a:t>=(0.229, 0.224, 0.225))</a:t>
            </a:r>
            <a:endParaRPr lang="ru-RU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])</a:t>
            </a:r>
            <a:endParaRPr lang="ru-RU" dirty="0"/>
          </a:p>
          <a:p>
            <a:pPr>
              <a:buNone/>
            </a:pPr>
            <a:r>
              <a:rPr lang="ru-RU" dirty="0" err="1">
                <a:ea typeface="+mn-lt"/>
                <a:cs typeface="+mn-lt"/>
              </a:rPr>
              <a:t>transform_val</a:t>
            </a:r>
            <a:r>
              <a:rPr lang="ru-RU" dirty="0">
                <a:ea typeface="+mn-lt"/>
                <a:cs typeface="+mn-lt"/>
              </a:rPr>
              <a:t>=</a:t>
            </a:r>
            <a:r>
              <a:rPr lang="ru-RU" dirty="0" err="1">
                <a:ea typeface="+mn-lt"/>
                <a:cs typeface="+mn-lt"/>
              </a:rPr>
              <a:t>A.Compose</a:t>
            </a:r>
            <a:r>
              <a:rPr lang="ru-RU" dirty="0">
                <a:ea typeface="+mn-lt"/>
                <a:cs typeface="+mn-lt"/>
              </a:rPr>
              <a:t>([  </a:t>
            </a:r>
            <a:endParaRPr lang="ru-RU" dirty="0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        </a:t>
            </a:r>
            <a:r>
              <a:rPr lang="ru-RU" dirty="0" err="1">
                <a:ea typeface="+mn-lt"/>
                <a:cs typeface="+mn-lt"/>
              </a:rPr>
              <a:t>A.Resize</a:t>
            </a:r>
            <a:r>
              <a:rPr lang="ru-RU" dirty="0">
                <a:ea typeface="+mn-lt"/>
                <a:cs typeface="+mn-lt"/>
              </a:rPr>
              <a:t>(256,256),</a:t>
            </a:r>
            <a:endParaRPr lang="ru-RU" dirty="0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        </a:t>
            </a:r>
            <a:r>
              <a:rPr lang="ru-RU" dirty="0" err="1">
                <a:ea typeface="+mn-lt"/>
                <a:cs typeface="+mn-lt"/>
              </a:rPr>
              <a:t>Normalize</a:t>
            </a:r>
            <a:r>
              <a:rPr lang="ru-RU" dirty="0">
                <a:ea typeface="+mn-lt"/>
                <a:cs typeface="+mn-lt"/>
              </a:rPr>
              <a:t>(</a:t>
            </a:r>
            <a:r>
              <a:rPr lang="ru-RU" dirty="0" err="1">
                <a:ea typeface="+mn-lt"/>
                <a:cs typeface="+mn-lt"/>
              </a:rPr>
              <a:t>mean</a:t>
            </a:r>
            <a:r>
              <a:rPr lang="ru-RU" dirty="0">
                <a:ea typeface="+mn-lt"/>
                <a:cs typeface="+mn-lt"/>
              </a:rPr>
              <a:t>=(0.485, 0.456, 0.406), </a:t>
            </a:r>
            <a:r>
              <a:rPr lang="ru-RU" dirty="0" err="1">
                <a:ea typeface="+mn-lt"/>
                <a:cs typeface="+mn-lt"/>
              </a:rPr>
              <a:t>std</a:t>
            </a:r>
            <a:r>
              <a:rPr lang="ru-RU" dirty="0">
                <a:ea typeface="+mn-lt"/>
                <a:cs typeface="+mn-lt"/>
              </a:rPr>
              <a:t>=(0.229, 0.224, 0.225))</a:t>
            </a:r>
            <a:endParaRPr lang="ru-RU" dirty="0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])</a:t>
            </a:r>
            <a:endParaRPr lang="ru-RU" dirty="0"/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748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614E9C-CE04-CBFF-6D38-9E21D460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cs typeface="Calibri"/>
              </a:rPr>
              <a:t>Введение, что за проблемы, где можно применить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126884-AA5A-8608-6BF1-99F79ABB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41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144BF-66A9-0B65-55ED-C3AE622E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1030485-68ED-F30B-8C97-86CFCB0E0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44" y="439735"/>
            <a:ext cx="11799517" cy="2279719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040A449-17F3-53B3-58CA-AD9EB6AF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4" y="3652272"/>
            <a:ext cx="11824569" cy="22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41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70787-ED9D-C8A9-0327-6DDE84AB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Файнтюнинг</a:t>
            </a:r>
            <a:r>
              <a:rPr lang="ru-RU" dirty="0"/>
              <a:t> крупных </a:t>
            </a:r>
            <a:r>
              <a:rPr lang="ru-RU" dirty="0" err="1"/>
              <a:t>сверточных</a:t>
            </a:r>
            <a:r>
              <a:rPr lang="ru-RU" dirty="0"/>
              <a:t> сетей</a:t>
            </a:r>
            <a:endParaRPr lang="ru-RU"/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161584-FD0F-B300-BA2A-B0DB5CCD2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Суть:</a:t>
            </a:r>
            <a:endParaRPr lang="ru-RU">
              <a:cs typeface="Calibri" panose="020F0502020204030204"/>
            </a:endParaRPr>
          </a:p>
          <a:p>
            <a:pPr marL="0" indent="0">
              <a:buNone/>
            </a:pPr>
            <a:r>
              <a:rPr lang="ru-RU" dirty="0"/>
              <a:t>Замораживаются верхние (первые) слои сети, нижние </a:t>
            </a:r>
            <a:r>
              <a:rPr lang="ru-RU" dirty="0" err="1"/>
              <a:t>дообучаются</a:t>
            </a:r>
            <a:r>
              <a:rPr lang="ru-RU" dirty="0"/>
              <a:t>, так как первые слои выделяют низкоуровневую информацию, а последние выделяют информацию под мою конкретную задачу</a:t>
            </a:r>
            <a:endParaRPr lang="ru-RU">
              <a:cs typeface="Calibri"/>
            </a:endParaRPr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3090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49372-CC69-E9C3-60D4-A1A35931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VGG-16</a:t>
            </a:r>
          </a:p>
          <a:p>
            <a:endParaRPr lang="ru-RU" dirty="0">
              <a:cs typeface="Calibri Light"/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84D3F92F-FB30-34ED-BA96-8794B49BB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421" y="1354127"/>
            <a:ext cx="8350031" cy="4928991"/>
          </a:xfrm>
        </p:spPr>
      </p:pic>
    </p:spTree>
    <p:extLst>
      <p:ext uri="{BB962C8B-B14F-4D97-AF65-F5344CB8AC3E}">
        <p14:creationId xmlns:p14="http://schemas.microsoft.com/office/powerpoint/2010/main" val="3828802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F02E40-0A1D-6F60-E70F-D7616D91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cs typeface="Calibri Light"/>
              </a:rPr>
              <a:t>Результаты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4" name="Рисунок 4" descr="Изображение выглядит как текст, черный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308D85AB-18F2-9826-8671-F6045BB15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" r="3" b="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4F2949FA-39CE-01CE-C4BB-A3B0F173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cs typeface="Calibri" panose="020F0502020204030204"/>
              </a:rPr>
              <a:t>Результаты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получились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не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очень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хорошие</a:t>
            </a:r>
            <a:r>
              <a:rPr lang="en-US" sz="2200" dirty="0">
                <a:cs typeface="Calibri" panose="020F0502020204030204"/>
              </a:rPr>
              <a:t>. </a:t>
            </a:r>
            <a:r>
              <a:rPr lang="en-US" sz="2200" dirty="0" err="1">
                <a:cs typeface="Calibri" panose="020F0502020204030204"/>
              </a:rPr>
              <a:t>Мы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имеем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низкие</a:t>
            </a:r>
            <a:r>
              <a:rPr lang="en-US" sz="2200" dirty="0">
                <a:cs typeface="Calibri" panose="020F0502020204030204"/>
              </a:rPr>
              <a:t> macro-avg, weighted avg, acc</a:t>
            </a:r>
          </a:p>
        </p:txBody>
      </p:sp>
    </p:spTree>
    <p:extLst>
      <p:ext uri="{BB962C8B-B14F-4D97-AF65-F5344CB8AC3E}">
        <p14:creationId xmlns:p14="http://schemas.microsoft.com/office/powerpoint/2010/main" val="386417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82846-921E-B455-0302-AF528D4C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latin typeface="+mj-lt"/>
                <a:ea typeface="+mj-ea"/>
                <a:cs typeface="+mj-cs"/>
              </a:rPr>
              <a:t>Результаты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51C086-23D6-9AB5-3CE8-01203E3F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cs typeface="Calibri"/>
              </a:rPr>
              <a:t>Из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графиков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можно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видеть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что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ошибка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на</a:t>
            </a:r>
            <a:r>
              <a:rPr lang="en-US" sz="1800" dirty="0">
                <a:cs typeface="Calibri"/>
              </a:rPr>
              <a:t> train </a:t>
            </a:r>
            <a:r>
              <a:rPr lang="en-US" sz="1800" dirty="0" err="1">
                <a:cs typeface="Calibri"/>
              </a:rPr>
              <a:t>падает</a:t>
            </a:r>
            <a:r>
              <a:rPr lang="en-US" sz="1800" dirty="0">
                <a:cs typeface="Calibri"/>
              </a:rPr>
              <a:t>, а </a:t>
            </a:r>
            <a:r>
              <a:rPr lang="en-US" sz="1800" dirty="0" err="1">
                <a:cs typeface="Calibri"/>
              </a:rPr>
              <a:t>точность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на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val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растет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2B05E727-1EF7-8D8C-B511-1F8EFFCD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912913"/>
            <a:ext cx="11164824" cy="31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03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E13C1-CA76-4989-0339-69976ED5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Предсказания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5864260-04D4-0A22-00FD-D9B01D6DB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057256"/>
            <a:ext cx="11496821" cy="29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40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44878-DB12-AA12-8EB1-931A07EDF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VGG-16 но уже без заморозки промежуточных слоев</a:t>
            </a:r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9158A2-5119-CE69-F505-158DFD7F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Я могу предположить, что такие не очень хорошие результаты моги быть из-за того, что я заморозил слои сверток, как мы знаем на </a:t>
            </a:r>
            <a:r>
              <a:rPr lang="ru-RU" dirty="0" err="1"/>
              <a:t>перых</a:t>
            </a:r>
            <a:r>
              <a:rPr lang="ru-RU" dirty="0"/>
              <a:t> слоях происходит </a:t>
            </a:r>
            <a:r>
              <a:rPr lang="ru-RU" dirty="0" err="1"/>
              <a:t>выделление</a:t>
            </a:r>
            <a:r>
              <a:rPr lang="ru-RU" dirty="0"/>
              <a:t> общих признаков, но это хорошо работает когда мы работаем с обычными объектами, а не родинками. Родинки похожи одна на другую, поэтому нужно разморозить начальные слои для того, чтобы выделить признаки которые </a:t>
            </a:r>
            <a:r>
              <a:rPr lang="ru-RU" dirty="0" err="1"/>
              <a:t>соответсвуют</a:t>
            </a:r>
            <a:r>
              <a:rPr lang="ru-RU" dirty="0"/>
              <a:t> различным типам родинок</a:t>
            </a: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86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A167-48F3-48D7-172A-FB8F5C13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Рисунок 4" descr="Изображение выглядит как текст, электроника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CFF9B6D0-B287-37FF-2820-684CEF0FC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" r="1" b="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5071D23-55CC-48CB-9E77-D9DC84F6C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2400" dirty="0"/>
              <a:t>   </a:t>
            </a:r>
            <a:r>
              <a:rPr lang="en-US" sz="2400" dirty="0" err="1"/>
              <a:t>Как</a:t>
            </a:r>
            <a:r>
              <a:rPr lang="en-US" sz="2400" dirty="0"/>
              <a:t> </a:t>
            </a:r>
            <a:r>
              <a:rPr lang="en-US" sz="2400" dirty="0" err="1"/>
              <a:t>видно</a:t>
            </a:r>
            <a:r>
              <a:rPr lang="en-US" sz="2400" dirty="0"/>
              <a:t> </a:t>
            </a:r>
            <a:r>
              <a:rPr lang="en-US" sz="2400" dirty="0" err="1"/>
              <a:t>из</a:t>
            </a:r>
            <a:r>
              <a:rPr lang="en-US" sz="2400" dirty="0"/>
              <a:t> </a:t>
            </a:r>
            <a:r>
              <a:rPr lang="en-US" sz="2400" dirty="0" err="1"/>
              <a:t>результатов</a:t>
            </a:r>
            <a:r>
              <a:rPr lang="en-US" sz="2400" dirty="0"/>
              <a:t>, </a:t>
            </a:r>
            <a:r>
              <a:rPr lang="en-US" sz="2400" dirty="0" err="1"/>
              <a:t>моя</a:t>
            </a:r>
            <a:r>
              <a:rPr lang="en-US" sz="2400" dirty="0"/>
              <a:t> </a:t>
            </a:r>
            <a:r>
              <a:rPr lang="en-US" sz="2400" dirty="0" err="1"/>
              <a:t>гипотеза</a:t>
            </a:r>
            <a:r>
              <a:rPr lang="en-US" sz="2400" dirty="0"/>
              <a:t> </a:t>
            </a:r>
            <a:r>
              <a:rPr lang="en-US" sz="2400" dirty="0" err="1"/>
              <a:t>не</a:t>
            </a:r>
            <a:r>
              <a:rPr lang="en-US" sz="2400" dirty="0"/>
              <a:t> </a:t>
            </a:r>
            <a:r>
              <a:rPr lang="en-US" sz="2400" dirty="0" err="1"/>
              <a:t>подтвердилась</a:t>
            </a:r>
            <a:r>
              <a:rPr lang="en-US" sz="2400" dirty="0"/>
              <a:t> и </a:t>
            </a:r>
            <a:r>
              <a:rPr lang="en-US" sz="2400" dirty="0" err="1"/>
              <a:t>если</a:t>
            </a:r>
            <a:r>
              <a:rPr lang="en-US" sz="2400" dirty="0"/>
              <a:t> </a:t>
            </a:r>
            <a:r>
              <a:rPr lang="en-US" sz="2400" dirty="0" err="1"/>
              <a:t>не</a:t>
            </a:r>
            <a:r>
              <a:rPr lang="en-US" sz="2400" dirty="0"/>
              <a:t> </a:t>
            </a:r>
            <a:r>
              <a:rPr lang="en-US" sz="2400" dirty="0" err="1"/>
              <a:t>замораживать</a:t>
            </a:r>
            <a:r>
              <a:rPr lang="en-US" sz="2400" dirty="0"/>
              <a:t> </a:t>
            </a:r>
            <a:r>
              <a:rPr lang="en-US" sz="2400" dirty="0" err="1"/>
              <a:t>веса</a:t>
            </a:r>
            <a:r>
              <a:rPr lang="en-US" sz="2400" dirty="0"/>
              <a:t>, </a:t>
            </a:r>
            <a:r>
              <a:rPr lang="en-US" sz="2400" dirty="0" err="1"/>
              <a:t>то</a:t>
            </a:r>
            <a:r>
              <a:rPr lang="en-US" sz="2400" dirty="0"/>
              <a:t> </a:t>
            </a:r>
            <a:r>
              <a:rPr lang="en-US" sz="2400" dirty="0" err="1"/>
              <a:t>результаты</a:t>
            </a:r>
            <a:r>
              <a:rPr lang="en-US" sz="2400" dirty="0"/>
              <a:t> </a:t>
            </a:r>
            <a:r>
              <a:rPr lang="en-US" sz="2400" dirty="0" err="1"/>
              <a:t>получатся</a:t>
            </a:r>
            <a:r>
              <a:rPr lang="en-US" sz="2400" dirty="0"/>
              <a:t> </a:t>
            </a:r>
            <a:r>
              <a:rPr lang="en-US" sz="2400" dirty="0" err="1"/>
              <a:t>еще</a:t>
            </a:r>
            <a:r>
              <a:rPr lang="en-US" sz="2400" dirty="0"/>
              <a:t> </a:t>
            </a:r>
            <a:r>
              <a:rPr lang="en-US" sz="2400" dirty="0" err="1"/>
              <a:t>хуже</a:t>
            </a:r>
            <a:endParaRPr lang="ru-RU" sz="2400" err="1"/>
          </a:p>
          <a:p>
            <a:pPr marL="0" indent="0">
              <a:buNone/>
            </a:pPr>
            <a:endParaRPr lang="en-US" sz="22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74126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4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54CFC-D782-A03F-C2DA-6AE984CF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sp>
        <p:nvSpPr>
          <p:cNvPr id="39" name="Content Placeholder 18">
            <a:extLst>
              <a:ext uri="{FF2B5EF4-FFF2-40B4-BE49-F238E27FC236}">
                <a16:creationId xmlns:a16="http://schemas.microsoft.com/office/drawing/2014/main" id="{6C545706-1443-37C9-911A-05EF137D6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6" y="498698"/>
            <a:ext cx="2893382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Ошибка на train бадает, точность на val немного растет</a:t>
            </a:r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C9F7226-A583-ABFC-3E8A-F394BC6FE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626714"/>
            <a:ext cx="11097349" cy="313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06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70BFC-4E29-4040-1260-CE71D76D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8F9195D-0AD4-F837-239F-08F882F07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960515"/>
            <a:ext cx="11496821" cy="293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7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414B41-1DA9-626E-68BC-804627D9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4F8D7F-05CD-85F6-7914-D525BCC0B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Мое медицинское приложение направлено на работу с кожей. Она решает такие задачи как: </a:t>
            </a:r>
            <a:endParaRPr lang="ru-RU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ru-RU" dirty="0">
                <a:cs typeface="Calibri"/>
              </a:rPr>
              <a:t>Классификация и сегментация родинок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ru-RU" dirty="0">
                <a:ea typeface="+mn-lt"/>
                <a:cs typeface="+mn-lt"/>
              </a:rPr>
              <a:t>Классификация и детекция ожогов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ru-RU" dirty="0">
                <a:ea typeface="+mn-lt"/>
                <a:cs typeface="+mn-lt"/>
              </a:rPr>
              <a:t>Предсказание размеров опухоли</a:t>
            </a:r>
          </a:p>
        </p:txBody>
      </p:sp>
    </p:spTree>
    <p:extLst>
      <p:ext uri="{BB962C8B-B14F-4D97-AF65-F5344CB8AC3E}">
        <p14:creationId xmlns:p14="http://schemas.microsoft.com/office/powerpoint/2010/main" val="3074224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581E32-C1C0-960F-0F38-FD0BF99D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WIDE_RESNET50_2</a:t>
            </a:r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3678F5-3406-E6A2-DB90-6375B3E4E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473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14B89D-7350-CBA7-AF89-D2456799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cs typeface="Calibri Light"/>
              </a:rPr>
              <a:t>Результаты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4" name="Рисунок 4" descr="Изображение выглядит как текст, электроника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D0C0C233-8540-F665-1060-EE3D61F75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r="1" b="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76335B-33D9-3C55-B257-C33B00A46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cs typeface="Calibri" panose="020F0502020204030204"/>
              </a:rPr>
              <a:t>Резльтаты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получились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лучше</a:t>
            </a:r>
            <a:r>
              <a:rPr lang="en-US" sz="2200" dirty="0">
                <a:cs typeface="Calibri" panose="020F0502020204030204"/>
              </a:rPr>
              <a:t> </a:t>
            </a:r>
            <a:r>
              <a:rPr lang="en-US" sz="2200" dirty="0" err="1">
                <a:cs typeface="Calibri" panose="020F0502020204030204"/>
              </a:rPr>
              <a:t>чем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при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использовании</a:t>
            </a:r>
            <a:r>
              <a:rPr lang="en-US" sz="2200" dirty="0">
                <a:cs typeface="Calibri" panose="020F0502020204030204"/>
              </a:rPr>
              <a:t> vgg16. Accuracy </a:t>
            </a:r>
            <a:r>
              <a:rPr lang="en-US" sz="2200" dirty="0" err="1">
                <a:cs typeface="Calibri" panose="020F0502020204030204"/>
              </a:rPr>
              <a:t>выше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на</a:t>
            </a:r>
            <a:r>
              <a:rPr lang="en-US" sz="2200" dirty="0">
                <a:cs typeface="Calibri" panose="020F0502020204030204"/>
              </a:rPr>
              <a:t> 5%, macro avg </a:t>
            </a:r>
            <a:r>
              <a:rPr lang="en-US" sz="2200" dirty="0" err="1">
                <a:cs typeface="Calibri" panose="020F0502020204030204"/>
              </a:rPr>
              <a:t>на</a:t>
            </a:r>
            <a:r>
              <a:rPr lang="en-US" sz="2200" dirty="0">
                <a:cs typeface="Calibri" panose="020F0502020204030204"/>
              </a:rPr>
              <a:t> 6%, weighted avg </a:t>
            </a:r>
            <a:r>
              <a:rPr lang="en-US" sz="2200" dirty="0" err="1">
                <a:cs typeface="Calibri" panose="020F0502020204030204"/>
              </a:rPr>
              <a:t>на</a:t>
            </a:r>
            <a:r>
              <a:rPr lang="en-US" sz="2200" dirty="0">
                <a:cs typeface="Calibri" panose="020F0502020204030204"/>
              </a:rPr>
              <a:t> 6%</a:t>
            </a:r>
          </a:p>
        </p:txBody>
      </p:sp>
    </p:spTree>
    <p:extLst>
      <p:ext uri="{BB962C8B-B14F-4D97-AF65-F5344CB8AC3E}">
        <p14:creationId xmlns:p14="http://schemas.microsoft.com/office/powerpoint/2010/main" val="1079508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7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7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12AB6-CB05-8C2B-6918-8DF3BF9F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sp>
        <p:nvSpPr>
          <p:cNvPr id="66" name="Content Placeholder 18">
            <a:extLst>
              <a:ext uri="{FF2B5EF4-FFF2-40B4-BE49-F238E27FC236}">
                <a16:creationId xmlns:a16="http://schemas.microsoft.com/office/drawing/2014/main" id="{15F389BA-419C-CCA7-BF73-8C9866D68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6BA8D1"/>
                </a:solidFill>
                <a:latin typeface="+mn-lt"/>
                <a:ea typeface="+mn-ea"/>
                <a:cs typeface="+mn-cs"/>
              </a:rPr>
              <a:t>Ошибка на train падает, acc val растет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C4CD0AD-7BCA-8452-AB0A-A6D21546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82623"/>
            <a:ext cx="11496821" cy="3247853"/>
          </a:xfrm>
          <a:prstGeom prst="rect">
            <a:avLst/>
          </a:prstGeom>
        </p:spPr>
      </p:pic>
      <p:cxnSp>
        <p:nvCxnSpPr>
          <p:cNvPr id="90" name="Straight Connector 7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7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15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E7093-3C1F-E824-BC28-4188FECF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F28EAB8-DA42-9FD0-E029-483B52B45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989257"/>
            <a:ext cx="11757779" cy="29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85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752AA-8593-9DB2-8AE8-F7752979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WIDE_RESNET50_2 только длинный </a:t>
            </a:r>
            <a:r>
              <a:rPr lang="ru-RU" dirty="0" err="1"/>
              <a:t>fc</a:t>
            </a:r>
            <a:endParaRPr lang="ru-RU" dirty="0" err="1">
              <a:cs typeface="Calibri Light"/>
            </a:endParaRPr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7365F2-ACA6-E779-2F0A-1F37A3A0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363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DB22C-9F34-6062-FBF9-B4B476D6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cs typeface="Calibri Light"/>
              </a:rPr>
              <a:t>Результаты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4" name="Рисунок 4" descr="Изображение выглядит как текст, электроника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5997B119-5579-FA21-A2A1-5414A3ABE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" r="-3" b="-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C44810-08CB-540B-CDA2-4D7855EB6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cs typeface="Calibri" panose="020F0502020204030204"/>
              </a:rPr>
              <a:t>После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увеличения</a:t>
            </a:r>
            <a:r>
              <a:rPr lang="en-US" sz="2200" dirty="0">
                <a:cs typeface="Calibri" panose="020F0502020204030204"/>
              </a:rPr>
              <a:t> fc </a:t>
            </a:r>
            <a:r>
              <a:rPr lang="en-US" sz="2200" dirty="0" err="1">
                <a:cs typeface="Calibri" panose="020F0502020204030204"/>
              </a:rPr>
              <a:t>слоя</a:t>
            </a:r>
            <a:r>
              <a:rPr lang="en-US" sz="2200" dirty="0">
                <a:cs typeface="Calibri" panose="020F0502020204030204"/>
              </a:rPr>
              <a:t> </a:t>
            </a:r>
            <a:r>
              <a:rPr lang="en-US" sz="2200" dirty="0" err="1">
                <a:cs typeface="Calibri" panose="020F0502020204030204"/>
              </a:rPr>
              <a:t>все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показатели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ухудшились</a:t>
            </a:r>
          </a:p>
        </p:txBody>
      </p:sp>
    </p:spTree>
    <p:extLst>
      <p:ext uri="{BB962C8B-B14F-4D97-AF65-F5344CB8AC3E}">
        <p14:creationId xmlns:p14="http://schemas.microsoft.com/office/powerpoint/2010/main" val="3698360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8C476-D65E-14B5-963C-574981772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latin typeface="+mj-lt"/>
                <a:ea typeface="+mj-ea"/>
                <a:cs typeface="+mj-cs"/>
              </a:rPr>
              <a:t>Результаты</a:t>
            </a:r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Content Placeholder 12">
            <a:extLst>
              <a:ext uri="{FF2B5EF4-FFF2-40B4-BE49-F238E27FC236}">
                <a16:creationId xmlns:a16="http://schemas.microsoft.com/office/drawing/2014/main" id="{1D6167E6-2021-B546-560D-083706EBF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 panose="020F0502020204030204"/>
              </a:rPr>
              <a:t>Train error </a:t>
            </a:r>
            <a:r>
              <a:rPr lang="en-US" sz="1800" dirty="0" err="1">
                <a:cs typeface="Calibri" panose="020F0502020204030204"/>
              </a:rPr>
              <a:t>падает</a:t>
            </a:r>
            <a:r>
              <a:rPr lang="en-US" sz="1800" dirty="0">
                <a:cs typeface="Calibri" panose="020F0502020204030204"/>
              </a:rPr>
              <a:t>, </a:t>
            </a:r>
            <a:r>
              <a:rPr lang="en-US" sz="1800" dirty="0" err="1">
                <a:cs typeface="Calibri" panose="020F0502020204030204"/>
              </a:rPr>
              <a:t>val</a:t>
            </a:r>
            <a:r>
              <a:rPr lang="en-US" sz="1800" dirty="0">
                <a:cs typeface="Calibri" panose="020F0502020204030204"/>
              </a:rPr>
              <a:t> acc </a:t>
            </a:r>
            <a:r>
              <a:rPr lang="en-US" sz="1800" dirty="0" err="1">
                <a:cs typeface="Calibri" panose="020F0502020204030204"/>
              </a:rPr>
              <a:t>растет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63B8D13-8C4C-6C9E-9E38-D4EF2EC5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926869"/>
            <a:ext cx="11164824" cy="30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96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A47FF-4B3B-966C-5891-07800C49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51165BE-369C-857B-69EB-5D9B2E2C6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960515"/>
            <a:ext cx="11757779" cy="29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86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EB037-C37F-687D-7116-05CC72CB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1953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EfficientNet_V2_L</a:t>
            </a:r>
          </a:p>
          <a:p>
            <a:pPr algn="ctr"/>
            <a:endParaRPr lang="en-US" sz="54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82F527-A7B3-A7A7-F8FC-609B2A9B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20" y="2426818"/>
            <a:ext cx="4287010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49E616B-9E6E-0117-8FBC-2A554F475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3238974"/>
            <a:ext cx="5455917" cy="23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8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C61149-E196-7FA0-C30C-F410B56E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ru-RU" sz="4000">
                <a:cs typeface="Calibri Light"/>
              </a:rPr>
              <a:t>Результаты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текст, электроника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DC4B1699-F1A4-E278-F3F2-9D1362A45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" r="-3" b="-3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8B4F59-1528-EF96-33B5-0910CA616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ea typeface="+mn-lt"/>
                <a:cs typeface="+mn-lt"/>
              </a:rPr>
              <a:t>Резльтаты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получились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лучше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чем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при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использовании</a:t>
            </a:r>
            <a:r>
              <a:rPr lang="en-US" sz="1800" dirty="0">
                <a:ea typeface="+mn-lt"/>
                <a:cs typeface="+mn-lt"/>
              </a:rPr>
              <a:t> wide resnet50_2. Accuracy </a:t>
            </a:r>
            <a:r>
              <a:rPr lang="en-US" sz="1800" dirty="0" err="1">
                <a:ea typeface="+mn-lt"/>
                <a:cs typeface="+mn-lt"/>
              </a:rPr>
              <a:t>выше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10%, macro avg 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 9%, weighted avg 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13%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664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DF049-A99A-1ABD-3362-9CFD6FBD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Где это можно применять и почему оно полезно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DD7305-9262-29B5-7541-0144DDC7D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4650"/>
            <a:ext cx="11077575" cy="5027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Приложение очень простое в использовании и его можно применять в повседневной жизни.</a:t>
            </a:r>
          </a:p>
          <a:p>
            <a:pPr marL="0" indent="0">
              <a:buNone/>
            </a:pPr>
            <a:endParaRPr lang="ru-RU" dirty="0">
              <a:cs typeface="Calibri"/>
            </a:endParaRPr>
          </a:p>
          <a:p>
            <a:pPr marL="0" indent="0">
              <a:buNone/>
            </a:pPr>
            <a:r>
              <a:rPr lang="ru-RU" dirty="0">
                <a:cs typeface="Calibri"/>
              </a:rPr>
              <a:t>Если у вас родинка неожиданно сильно изменилась, вы можете сфотографировать ее и на основе фото получить ее тип, понять опасна она или нет, чтобы при необходимости быстро обратиться к врачу. Также на основе фото вы получите ее поражение</a:t>
            </a:r>
          </a:p>
          <a:p>
            <a:pPr marL="0" indent="0">
              <a:buNone/>
            </a:pPr>
            <a:endParaRPr lang="ru-RU" dirty="0">
              <a:cs typeface="Calibri"/>
            </a:endParaRPr>
          </a:p>
          <a:p>
            <a:pPr marL="0" indent="0">
              <a:buNone/>
            </a:pPr>
            <a:r>
              <a:rPr lang="ru-RU" dirty="0">
                <a:cs typeface="Calibri"/>
              </a:rPr>
              <a:t>Также у приложения есть функция детекции и классификации ожога. Если вы обожглись, вы можете сфотографировать ожог, а сеть на его основе покажет степень ожога и точно его выделит</a:t>
            </a:r>
          </a:p>
          <a:p>
            <a:pPr marL="0" indent="0">
              <a:buNone/>
            </a:pPr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29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3428CD-30D9-13D5-0FCA-5A4D7D19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latin typeface="+mj-lt"/>
                <a:ea typeface="+mj-ea"/>
                <a:cs typeface="+mj-cs"/>
              </a:rPr>
              <a:t>Результаты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36022AF-6605-C61E-1F63-09FD3107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/>
              </a:rPr>
              <a:t>Train error </a:t>
            </a:r>
            <a:r>
              <a:rPr lang="en-US" sz="1800" dirty="0" err="1">
                <a:cs typeface="Calibri"/>
              </a:rPr>
              <a:t>падает</a:t>
            </a:r>
            <a:r>
              <a:rPr lang="en-US" sz="1800" dirty="0">
                <a:cs typeface="Calibri"/>
              </a:rPr>
              <a:t>, </a:t>
            </a:r>
            <a:r>
              <a:rPr lang="en-US" sz="1800" dirty="0" err="1">
                <a:cs typeface="Calibri"/>
              </a:rPr>
              <a:t>val</a:t>
            </a:r>
            <a:r>
              <a:rPr lang="en-US" sz="1800" dirty="0">
                <a:cs typeface="Calibri"/>
              </a:rPr>
              <a:t> acc </a:t>
            </a:r>
            <a:r>
              <a:rPr lang="en-US" sz="1800" dirty="0" err="1">
                <a:cs typeface="Calibri"/>
              </a:rPr>
              <a:t>растет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9B47D4F-2538-32F9-FCA8-3ECFC981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85001"/>
            <a:ext cx="11164824" cy="318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97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2FBAD-8429-C2F3-84A8-705D7725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705AAE19-76E3-838A-3CE3-D9C53105F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071627"/>
            <a:ext cx="11496821" cy="287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34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FA624-7704-4D5D-AAE4-E4B2B938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EfficientNet_V2_L с заморозкой промежуточных  слоев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FB6D4C-4F3D-F81A-0221-DBAD05A29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47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9ADC6-8883-0DB6-CB21-9BDF4CC9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cs typeface="Calibri Light"/>
              </a:rPr>
              <a:t>Результаты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4" name="Рисунок 4" descr="Изображение выглядит как текст, удаленный, контроллер, игра&#10;&#10;Автоматически созданное описание">
            <a:extLst>
              <a:ext uri="{FF2B5EF4-FFF2-40B4-BE49-F238E27FC236}">
                <a16:creationId xmlns:a16="http://schemas.microsoft.com/office/drawing/2014/main" id="{C6A1B3C8-6CF6-658B-F2C1-72C63C701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" r="-1" b="-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6DA1D0-67A2-CB08-ED32-217D895D9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cs typeface="Calibri" panose="020F0502020204030204"/>
              </a:rPr>
              <a:t>После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заморозки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промежуточных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слоев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результаты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стали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хуже.Accuracy</a:t>
            </a:r>
            <a:r>
              <a:rPr lang="en-US" sz="2200" dirty="0">
                <a:cs typeface="Calibri" panose="020F0502020204030204"/>
              </a:rPr>
              <a:t> </a:t>
            </a:r>
            <a:r>
              <a:rPr lang="en-US" sz="2200" dirty="0" err="1">
                <a:cs typeface="Calibri" panose="020F0502020204030204"/>
              </a:rPr>
              <a:t>ниже</a:t>
            </a:r>
            <a:r>
              <a:rPr lang="en-US" sz="2200" dirty="0">
                <a:cs typeface="Calibri" panose="020F0502020204030204"/>
              </a:rPr>
              <a:t> </a:t>
            </a:r>
            <a:r>
              <a:rPr lang="en-US" sz="2200" dirty="0" err="1">
                <a:cs typeface="Calibri" panose="020F0502020204030204"/>
              </a:rPr>
              <a:t>на</a:t>
            </a:r>
            <a:r>
              <a:rPr lang="en-US" sz="2200" dirty="0">
                <a:cs typeface="Calibri" panose="020F0502020204030204"/>
              </a:rPr>
              <a:t> 14%, macro avg </a:t>
            </a:r>
            <a:r>
              <a:rPr lang="en-US" sz="2200" dirty="0" err="1">
                <a:cs typeface="Calibri" panose="020F0502020204030204"/>
              </a:rPr>
              <a:t>на</a:t>
            </a:r>
            <a:r>
              <a:rPr lang="en-US" sz="2200" dirty="0">
                <a:cs typeface="Calibri" panose="020F0502020204030204"/>
              </a:rPr>
              <a:t> 14%, weighted avg </a:t>
            </a:r>
            <a:r>
              <a:rPr lang="en-US" sz="2200" dirty="0" err="1">
                <a:cs typeface="Calibri" panose="020F0502020204030204"/>
              </a:rPr>
              <a:t>на</a:t>
            </a:r>
            <a:r>
              <a:rPr lang="en-US" sz="2200" dirty="0">
                <a:cs typeface="Calibri" panose="020F0502020204030204"/>
              </a:rPr>
              <a:t> 17%</a:t>
            </a:r>
          </a:p>
        </p:txBody>
      </p:sp>
    </p:spTree>
    <p:extLst>
      <p:ext uri="{BB962C8B-B14F-4D97-AF65-F5344CB8AC3E}">
        <p14:creationId xmlns:p14="http://schemas.microsoft.com/office/powerpoint/2010/main" val="2244547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14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6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7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18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FBB8D-5329-32F6-71C4-6966EA79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ru-RU" sz="4800">
                <a:solidFill>
                  <a:schemeClr val="bg1"/>
                </a:solidFill>
                <a:cs typeface="Calibri Light"/>
              </a:rPr>
              <a:t>Результаты</a:t>
            </a:r>
            <a:endParaRPr lang="ru-RU" sz="4800">
              <a:solidFill>
                <a:schemeClr val="bg1"/>
              </a:solidFill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5F3DAB0-3B41-A20D-02C9-757A78D3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705267"/>
            <a:ext cx="10843065" cy="309027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7">
            <a:extLst>
              <a:ext uri="{FF2B5EF4-FFF2-40B4-BE49-F238E27FC236}">
                <a16:creationId xmlns:a16="http://schemas.microsoft.com/office/drawing/2014/main" id="{D37FFC76-B1AB-A32F-01E4-7477FCB2E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cs typeface="Calibri" panose="020F0502020204030204"/>
              </a:rPr>
              <a:t>Train error </a:t>
            </a:r>
            <a:r>
              <a:rPr lang="en-US" sz="1800" dirty="0" err="1">
                <a:solidFill>
                  <a:schemeClr val="bg1"/>
                </a:solidFill>
                <a:cs typeface="Calibri" panose="020F0502020204030204"/>
              </a:rPr>
              <a:t>падает</a:t>
            </a:r>
            <a:r>
              <a:rPr lang="en-US" sz="1800" dirty="0">
                <a:solidFill>
                  <a:schemeClr val="bg1"/>
                </a:solidFill>
                <a:cs typeface="Calibri" panose="020F0502020204030204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 panose="020F0502020204030204"/>
              </a:rPr>
              <a:t>val</a:t>
            </a:r>
            <a:r>
              <a:rPr lang="en-US" sz="1800" dirty="0">
                <a:solidFill>
                  <a:schemeClr val="bg1"/>
                </a:solidFill>
                <a:cs typeface="Calibri" panose="020F0502020204030204"/>
              </a:rPr>
              <a:t> acc </a:t>
            </a:r>
            <a:r>
              <a:rPr lang="en-US" sz="1800" dirty="0" err="1">
                <a:solidFill>
                  <a:schemeClr val="bg1"/>
                </a:solidFill>
                <a:cs typeface="Calibri" panose="020F0502020204030204"/>
              </a:rPr>
              <a:t>растет</a:t>
            </a:r>
          </a:p>
        </p:txBody>
      </p:sp>
    </p:spTree>
    <p:extLst>
      <p:ext uri="{BB962C8B-B14F-4D97-AF65-F5344CB8AC3E}">
        <p14:creationId xmlns:p14="http://schemas.microsoft.com/office/powerpoint/2010/main" val="2169818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9C415-3B0F-5C92-2B40-2BE54C4A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BEE22CC-57BA-4694-4B20-4B34C6E54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95562"/>
            <a:ext cx="10905066" cy="27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18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7B60-5ADD-25E5-A8D3-230BB7F8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1207138"/>
            <a:ext cx="11210925" cy="19160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MOBILENET_V3_SMALL</a:t>
            </a:r>
          </a:p>
          <a:p>
            <a:pPr algn="ctr"/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4ADA078-2A48-3B83-07EC-69FF3A0D2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77682"/>
            <a:ext cx="10905066" cy="43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50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324A2-DFED-F35C-6B17-D4AACD61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ru-RU" sz="3600">
                <a:cs typeface="Calibri Light"/>
              </a:rPr>
              <a:t>Результаты</a:t>
            </a:r>
            <a:endParaRPr lang="ru-RU" sz="3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Рисунок 4" descr="Изображение выглядит как текст, удаленный, электроника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405077C8-17C5-6DE8-C977-521D1923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048517"/>
            <a:ext cx="6702552" cy="3858246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C95569-3F91-8988-A522-CFB6493D4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cs typeface="Calibri" panose="020F0502020204030204"/>
              </a:rPr>
              <a:t>Результаты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чуть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хуже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чем</a:t>
            </a:r>
            <a:r>
              <a:rPr lang="en-US" sz="1800" dirty="0">
                <a:cs typeface="Calibri" panose="020F0502020204030204"/>
              </a:rPr>
              <a:t> у </a:t>
            </a:r>
            <a:r>
              <a:rPr lang="en-US" sz="1800" dirty="0" err="1">
                <a:cs typeface="Calibri" panose="020F0502020204030204"/>
              </a:rPr>
              <a:t>EfficientNet</a:t>
            </a:r>
            <a:r>
              <a:rPr lang="en-US" sz="1800" dirty="0">
                <a:cs typeface="Calibri" panose="020F0502020204030204"/>
              </a:rPr>
              <a:t>. Accuracy </a:t>
            </a:r>
            <a:r>
              <a:rPr lang="en-US" sz="1800" dirty="0" err="1">
                <a:cs typeface="Calibri" panose="020F0502020204030204"/>
              </a:rPr>
              <a:t>ниже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на</a:t>
            </a:r>
            <a:r>
              <a:rPr lang="en-US" sz="1800" dirty="0">
                <a:cs typeface="Calibri" panose="020F0502020204030204"/>
              </a:rPr>
              <a:t> 5%, macro avg </a:t>
            </a:r>
            <a:r>
              <a:rPr lang="en-US" sz="1800" dirty="0" err="1">
                <a:cs typeface="Calibri" panose="020F0502020204030204"/>
              </a:rPr>
              <a:t>на</a:t>
            </a:r>
            <a:r>
              <a:rPr lang="en-US" sz="1800" dirty="0">
                <a:cs typeface="Calibri" panose="020F0502020204030204"/>
              </a:rPr>
              <a:t> 5%, weighted avg </a:t>
            </a:r>
            <a:r>
              <a:rPr lang="en-US" sz="1800" dirty="0" err="1">
                <a:cs typeface="Calibri" panose="020F0502020204030204"/>
              </a:rPr>
              <a:t>на</a:t>
            </a:r>
            <a:r>
              <a:rPr lang="en-US" sz="1800" dirty="0">
                <a:cs typeface="Calibri" panose="020F0502020204030204"/>
              </a:rPr>
              <a:t> 6%</a:t>
            </a:r>
          </a:p>
        </p:txBody>
      </p:sp>
    </p:spTree>
    <p:extLst>
      <p:ext uri="{BB962C8B-B14F-4D97-AF65-F5344CB8AC3E}">
        <p14:creationId xmlns:p14="http://schemas.microsoft.com/office/powerpoint/2010/main" val="2823254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92F46-644B-38A9-282A-2DBACC29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latin typeface="+mj-lt"/>
                <a:ea typeface="+mj-ea"/>
                <a:cs typeface="+mj-cs"/>
              </a:rPr>
              <a:t>Результаты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D71D2F5-E695-1267-F089-8AFDE1003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/>
              </a:rPr>
              <a:t>Train error </a:t>
            </a:r>
            <a:r>
              <a:rPr lang="en-US" sz="1800" dirty="0" err="1">
                <a:cs typeface="Calibri"/>
              </a:rPr>
              <a:t>падает</a:t>
            </a:r>
            <a:r>
              <a:rPr lang="en-US" sz="1800" dirty="0">
                <a:cs typeface="Calibri"/>
              </a:rPr>
              <a:t>, </a:t>
            </a:r>
            <a:r>
              <a:rPr lang="en-US" sz="1800" dirty="0" err="1">
                <a:cs typeface="Calibri"/>
              </a:rPr>
              <a:t>val</a:t>
            </a:r>
            <a:r>
              <a:rPr lang="en-US" sz="1800" dirty="0">
                <a:cs typeface="Calibri"/>
              </a:rPr>
              <a:t> acc </a:t>
            </a:r>
            <a:r>
              <a:rPr lang="en-US" sz="1800" dirty="0" err="1">
                <a:cs typeface="Calibri"/>
              </a:rPr>
              <a:t>растет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47959F7-E5EE-930E-11F3-7B388901A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98956"/>
            <a:ext cx="11164824" cy="315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22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B5D34-3E18-5B84-EC27-03F36BF7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1342D23-BC9C-E5D6-0E61-B7792D003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974886"/>
            <a:ext cx="11705588" cy="29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182FAB-F76D-793B-C7BC-54A86F27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4126CC-71CA-D656-5DD0-498C90D5E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Последнее больше полезно врачам. Если у вас есть некоторые характеристики меланомы, то на ее основе можно предсказать размер опухоли</a:t>
            </a:r>
          </a:p>
        </p:txBody>
      </p:sp>
    </p:spTree>
    <p:extLst>
      <p:ext uri="{BB962C8B-B14F-4D97-AF65-F5344CB8AC3E}">
        <p14:creationId xmlns:p14="http://schemas.microsoft.com/office/powerpoint/2010/main" val="1875249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F11DB4-3E63-960C-EE8B-79AC32FC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Дистилляция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02064-D64D-8E1B-8789-DC8105365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45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ru-RU" dirty="0"/>
              <a:t>Суть:</a:t>
            </a:r>
          </a:p>
          <a:p>
            <a:pPr>
              <a:buNone/>
            </a:pPr>
            <a:r>
              <a:rPr lang="ru-RU" dirty="0"/>
              <a:t>В реальности очень большие модели, тяжело интегрировать в </a:t>
            </a:r>
            <a:r>
              <a:rPr lang="ru-RU" dirty="0" err="1"/>
              <a:t>продакшен</a:t>
            </a:r>
            <a:r>
              <a:rPr lang="ru-RU" dirty="0"/>
              <a:t>, одна из причин это огромный вес модели. Поэтому придумали подход, благодаря которому маленькая модель может получить похожие результаты как и большая или даже лучше. В начале мы </a:t>
            </a:r>
            <a:r>
              <a:rPr lang="ru-RU" dirty="0" err="1"/>
              <a:t>обучем</a:t>
            </a:r>
            <a:r>
              <a:rPr lang="ru-RU" dirty="0"/>
              <a:t> большую модель на основе наших данных, потом тренируем маленькую модель на основе тех же данных в связке с этой большой сетью и интегрируем в </a:t>
            </a:r>
            <a:r>
              <a:rPr lang="ru-RU" dirty="0" err="1"/>
              <a:t>продакшен</a:t>
            </a:r>
            <a:r>
              <a:rPr lang="ru-RU" dirty="0"/>
              <a:t> маленькую модель. В качестве учителя будет выступать EfficientNet_V2_L, а в качестве ученика MOBILENET_V3_SMALL. Размер модели ученика в 5 раз меньше модели учителя, а точность хуже на 5%</a:t>
            </a:r>
            <a:endParaRPr lang="ru-RU"/>
          </a:p>
          <a:p>
            <a:pPr marL="0" indent="0">
              <a:buNone/>
            </a:pPr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504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D2E3-6D5A-FCAA-6D3F-5599BF1D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Результаты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7" descr="Изображение выглядит как текст, электроника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73B91D40-CC9A-14A2-23A8-88FF34A4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2" r="-2" b="-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F3F2A6D-E386-7572-E109-53DB07B4A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 panose="020F0502020204030204"/>
              </a:rPr>
              <a:t>К </a:t>
            </a:r>
            <a:r>
              <a:rPr lang="en-US" sz="1800" dirty="0" err="1">
                <a:cs typeface="Calibri" panose="020F0502020204030204"/>
              </a:rPr>
              <a:t>сожадению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не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получилось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за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счет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дистилляции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улучшить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метрики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качества</a:t>
            </a:r>
          </a:p>
        </p:txBody>
      </p:sp>
    </p:spTree>
    <p:extLst>
      <p:ext uri="{BB962C8B-B14F-4D97-AF65-F5344CB8AC3E}">
        <p14:creationId xmlns:p14="http://schemas.microsoft.com/office/powerpoint/2010/main" val="3345075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3349C-6C89-1E18-9126-E1BED0E6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9F04055A-B260-7159-C6C7-5973B62C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1597390"/>
            <a:ext cx="9334500" cy="870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cs typeface="Calibri"/>
              </a:rPr>
              <a:t>Train error </a:t>
            </a:r>
            <a:r>
              <a:rPr lang="en-US" sz="1600" dirty="0" err="1">
                <a:cs typeface="Calibri"/>
              </a:rPr>
              <a:t>падает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val</a:t>
            </a:r>
            <a:r>
              <a:rPr lang="en-US" sz="1600" dirty="0">
                <a:cs typeface="Calibri"/>
              </a:rPr>
              <a:t> acc </a:t>
            </a:r>
            <a:r>
              <a:rPr lang="en-US" sz="1600" dirty="0" err="1">
                <a:cs typeface="Calibri"/>
              </a:rPr>
              <a:t>растет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288A4A9-E771-5DD0-3A44-B9F9C27E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2" y="2820128"/>
            <a:ext cx="10014856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763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C2DD3-F2B1-CC92-CE80-DA21B941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3326076-EB5E-DED1-E596-EA3F8DEB9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95562"/>
            <a:ext cx="10905066" cy="27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609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7B032-09BF-9AAD-8703-043CB0B5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Вывод 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C96FCE-0B04-BA2B-895A-857ED5FF9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dirty="0"/>
              <a:t>Как видно из результатов самые лучшие оценки получилось у EfficientNet_V2_L </a:t>
            </a:r>
            <a:r>
              <a:rPr lang="ru-RU" dirty="0" err="1"/>
              <a:t>accuracy</a:t>
            </a:r>
            <a:r>
              <a:rPr lang="ru-RU" dirty="0"/>
              <a:t> =0.68, </a:t>
            </a:r>
            <a:r>
              <a:rPr lang="ru-RU" dirty="0" err="1"/>
              <a:t>macro</a:t>
            </a:r>
            <a:r>
              <a:rPr lang="ru-RU" dirty="0"/>
              <a:t> </a:t>
            </a:r>
            <a:r>
              <a:rPr lang="ru-RU" dirty="0" err="1"/>
              <a:t>avg</a:t>
            </a:r>
            <a:r>
              <a:rPr lang="ru-RU" dirty="0"/>
              <a:t> = 0.63, </a:t>
            </a:r>
            <a:r>
              <a:rPr lang="ru-RU" dirty="0" err="1"/>
              <a:t>weighted</a:t>
            </a:r>
            <a:r>
              <a:rPr lang="ru-RU" dirty="0"/>
              <a:t> </a:t>
            </a:r>
            <a:r>
              <a:rPr lang="ru-RU" dirty="0" err="1"/>
              <a:t>avg</a:t>
            </a:r>
            <a:r>
              <a:rPr lang="ru-RU" dirty="0"/>
              <a:t> = 0.68, как видно результаты довольно неплохие. Несмотря на то что EfficientNet_V2_L имеет </a:t>
            </a:r>
            <a:r>
              <a:rPr lang="ru-RU" dirty="0" err="1"/>
              <a:t>кооличество</a:t>
            </a:r>
            <a:r>
              <a:rPr lang="ru-RU" dirty="0"/>
              <a:t> параметров во много раз меньше чем vgg16 и wide_resnet50_2, результаты vgg16 и wide_resnet50_2 хуже, могу предположить, что это из-за того что модель просто переобучается. Также дистилляция к сожалению не помогла</a:t>
            </a:r>
            <a:endParaRPr lang="ru-RU"/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6954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D640A-1032-3D7A-0891-0FCA0C78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ru-RU" dirty="0">
                <a:latin typeface="Calibri"/>
                <a:cs typeface="Calibri"/>
              </a:rPr>
              <a:t>Сегментация родинок</a:t>
            </a:r>
            <a:endParaRPr lang="en-US">
              <a:ea typeface="+mj-lt"/>
              <a:cs typeface="+mj-lt"/>
            </a:endParaRPr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46E2DC-91BE-AAF0-857E-615CCCA82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247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0BDD5-74C0-C64C-B977-FE927A31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Датасет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C924FC-F3D8-FCDD-1A6B-8110E37D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dirty="0"/>
              <a:t>Для решения этой задачи я </a:t>
            </a:r>
            <a:r>
              <a:rPr lang="ru-RU" dirty="0" err="1"/>
              <a:t>спользовал</a:t>
            </a:r>
            <a:r>
              <a:rPr lang="ru-RU" dirty="0"/>
              <a:t> ISIC Challenge </a:t>
            </a:r>
            <a:r>
              <a:rPr lang="ru-RU" dirty="0" err="1"/>
              <a:t>Datasets</a:t>
            </a:r>
            <a:r>
              <a:rPr lang="ru-RU" dirty="0"/>
              <a:t> 2017.</a:t>
            </a:r>
            <a:endParaRPr lang="ru-RU" dirty="0" err="1"/>
          </a:p>
          <a:p>
            <a:pPr>
              <a:buNone/>
            </a:pPr>
            <a:r>
              <a:rPr lang="ru-RU" dirty="0">
                <a:cs typeface="Calibri"/>
              </a:rPr>
              <a:t>Он в себя включает изображения родинок и бинарные маски.</a:t>
            </a:r>
          </a:p>
          <a:p>
            <a:pPr>
              <a:buNone/>
            </a:pPr>
            <a:r>
              <a:rPr lang="ru-RU" dirty="0" err="1">
                <a:cs typeface="Calibri"/>
              </a:rPr>
              <a:t>Train</a:t>
            </a:r>
            <a:r>
              <a:rPr lang="ru-RU" dirty="0">
                <a:cs typeface="Calibri"/>
              </a:rPr>
              <a:t> 2000 </a:t>
            </a:r>
            <a:r>
              <a:rPr lang="ru-RU" dirty="0" err="1">
                <a:cs typeface="Calibri"/>
              </a:rPr>
              <a:t>img</a:t>
            </a:r>
          </a:p>
          <a:p>
            <a:pPr>
              <a:buNone/>
            </a:pPr>
            <a:r>
              <a:rPr lang="ru-RU" dirty="0" err="1">
                <a:cs typeface="Calibri"/>
              </a:rPr>
              <a:t>Val</a:t>
            </a:r>
            <a:r>
              <a:rPr lang="ru-RU" dirty="0">
                <a:cs typeface="Calibri"/>
              </a:rPr>
              <a:t> 150 </a:t>
            </a:r>
            <a:r>
              <a:rPr lang="ru-RU" dirty="0" err="1">
                <a:cs typeface="Calibri"/>
              </a:rPr>
              <a:t>img</a:t>
            </a:r>
          </a:p>
          <a:p>
            <a:pPr>
              <a:buNone/>
            </a:pPr>
            <a:r>
              <a:rPr lang="ru-RU" dirty="0">
                <a:cs typeface="Calibri"/>
              </a:rPr>
              <a:t>Test 600 </a:t>
            </a:r>
            <a:r>
              <a:rPr lang="ru-RU" dirty="0" err="1">
                <a:cs typeface="Calibri"/>
              </a:rPr>
              <a:t>img</a:t>
            </a:r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9491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12E9C9-B8DB-3911-F027-11123992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ru-RU" sz="4000">
                <a:cs typeface="Calibri Light"/>
              </a:rPr>
              <a:t>Примеры данных</a:t>
            </a:r>
            <a:endParaRPr lang="ru-RU" sz="4000"/>
          </a:p>
        </p:txBody>
      </p: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941A7345-3922-2B03-C727-7B7F5DDF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endParaRPr lang="en-US" sz="2000"/>
          </a:p>
        </p:txBody>
      </p:sp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5542E34-21A6-0629-1473-FA99AB08A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047" y="576072"/>
            <a:ext cx="43719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36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E2E8B-8855-27C1-71AF-3BFD65C4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UNET(resnet18)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B91ECF2-F9E5-57CA-9DAB-0BB0FF7C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495193"/>
            <a:ext cx="6702552" cy="2964893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D265A7-2DB8-BCA5-F6AE-C59AFE923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dirty="0"/>
              <a:t>В </a:t>
            </a:r>
            <a:r>
              <a:rPr lang="en-US" dirty="0" err="1"/>
              <a:t>качестве</a:t>
            </a:r>
            <a:r>
              <a:rPr lang="en-US" dirty="0"/>
              <a:t> encoder </a:t>
            </a:r>
            <a:r>
              <a:rPr lang="en-US" dirty="0" err="1"/>
              <a:t>выбрана</a:t>
            </a:r>
            <a:r>
              <a:rPr lang="en-US" dirty="0"/>
              <a:t> resnet18 </a:t>
            </a:r>
            <a:r>
              <a:rPr lang="en-US" dirty="0" err="1"/>
              <a:t>глубиной</a:t>
            </a:r>
            <a:r>
              <a:rPr lang="en-US" dirty="0"/>
              <a:t> 5 и с </a:t>
            </a:r>
            <a:r>
              <a:rPr lang="en-US" dirty="0" err="1"/>
              <a:t>весами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.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маленькая</a:t>
            </a:r>
            <a:r>
              <a:rPr lang="en-US" dirty="0"/>
              <a:t> </a:t>
            </a:r>
            <a:r>
              <a:rPr lang="en-US" dirty="0" err="1"/>
              <a:t>модель</a:t>
            </a:r>
            <a:r>
              <a:rPr lang="en-US" dirty="0"/>
              <a:t>, </a:t>
            </a:r>
            <a:r>
              <a:rPr lang="en-US" dirty="0" err="1"/>
              <a:t>она</a:t>
            </a:r>
            <a:r>
              <a:rPr lang="en-US" dirty="0"/>
              <a:t> </a:t>
            </a:r>
            <a:r>
              <a:rPr lang="en-US" dirty="0" err="1"/>
              <a:t>имеет</a:t>
            </a:r>
            <a:r>
              <a:rPr lang="en-US" dirty="0"/>
              <a:t> 11M </a:t>
            </a:r>
            <a:r>
              <a:rPr lang="en-US" dirty="0" err="1"/>
              <a:t>весов</a:t>
            </a:r>
            <a:r>
              <a:rPr lang="en-US" dirty="0"/>
              <a:t>.</a:t>
            </a:r>
            <a:endParaRPr lang="en-US" sz="1800" dirty="0">
              <a:cs typeface="Calibri" panose="020F0502020204030204"/>
            </a:endParaRPr>
          </a:p>
          <a:p>
            <a:endParaRPr lang="en-US" sz="18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6321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43">
            <a:extLst>
              <a:ext uri="{FF2B5EF4-FFF2-40B4-BE49-F238E27FC236}">
                <a16:creationId xmlns:a16="http://schemas.microsoft.com/office/drawing/2014/main" id="{B47A3059-69F2-4E12-ACD8-A5FE28191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E5EC1-6AAB-F953-58A0-3949657B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51" y="1388100"/>
            <a:ext cx="3569604" cy="691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09C7B0A-7FBF-D96B-F6EB-DC1B8EB0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70" y="1729302"/>
            <a:ext cx="7596610" cy="4513137"/>
          </a:xfrm>
          <a:prstGeom prst="rect">
            <a:avLst/>
          </a:prstGeom>
        </p:spPr>
      </p:pic>
      <p:sp>
        <p:nvSpPr>
          <p:cNvPr id="68" name="Rectangle 4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47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26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Content Placeholder 20">
            <a:extLst>
              <a:ext uri="{FF2B5EF4-FFF2-40B4-BE49-F238E27FC236}">
                <a16:creationId xmlns:a16="http://schemas.microsoft.com/office/drawing/2014/main" id="{2FE12692-D4C6-EBA9-FF01-B27FF9D8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9051" y="3132944"/>
            <a:ext cx="3569604" cy="3044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ea typeface="+mn-lt"/>
                <a:cs typeface="+mn-lt"/>
              </a:rPr>
              <a:t>Как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видно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из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результатов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ошибка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train и </a:t>
            </a:r>
            <a:r>
              <a:rPr lang="en-US" sz="1800" dirty="0" err="1">
                <a:ea typeface="+mn-lt"/>
                <a:cs typeface="+mn-lt"/>
              </a:rPr>
              <a:t>val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падает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IoU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train и </a:t>
            </a:r>
            <a:r>
              <a:rPr lang="en-US" sz="1800" dirty="0" err="1">
                <a:ea typeface="+mn-lt"/>
                <a:cs typeface="+mn-lt"/>
              </a:rPr>
              <a:t>val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увеличивается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86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B4A61-B282-3C45-EFCD-F51704A2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VAE,AE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BB3775-5FE7-71E2-EA3E-EE98BDE7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2325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0B8D42E9-8727-FD2C-72EC-D060D5B20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500" y="685800"/>
            <a:ext cx="6478588" cy="3332163"/>
          </a:xfr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0D4E16E6-55E7-4565-8BB6-E89ACB1B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4078288"/>
            <a:ext cx="6478588" cy="17113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BEAAA-A2F3-E346-D110-AE06CC20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ru-RU" sz="4000">
                <a:solidFill>
                  <a:srgbClr val="FFFFFF"/>
                </a:solidFill>
                <a:cs typeface="Calibri Light"/>
              </a:rPr>
              <a:t>Выбор лучшего порога</a:t>
            </a:r>
            <a:endParaRPr lang="ru-RU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556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C68FA-F5D0-9673-AA90-B65830BD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2800">
                <a:cs typeface="Calibri Light"/>
              </a:rPr>
              <a:t>Результаты</a:t>
            </a:r>
            <a:endParaRPr lang="ru-RU" sz="280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28D34A97-B7BF-F369-5876-5E43DE898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 err="1">
                <a:ea typeface="+mn-lt"/>
                <a:cs typeface="+mn-lt"/>
              </a:rPr>
              <a:t>Можно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увидеть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из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результатов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dirty="0" err="1">
                <a:ea typeface="+mn-lt"/>
                <a:cs typeface="+mn-lt"/>
              </a:rPr>
              <a:t>что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сегментация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хорошая</a:t>
            </a:r>
            <a:endParaRPr lang="en-US" sz="1700" dirty="0" err="1">
              <a:cs typeface="Calibri" panose="020F0502020204030204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6453F39-4B4C-D268-CB5F-9F11E77A0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539" y="353676"/>
            <a:ext cx="7368311" cy="57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37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283A3-1622-E900-D3ED-6439C3B9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UNET </a:t>
            </a:r>
            <a:r>
              <a:rPr lang="ru-RU" dirty="0" err="1">
                <a:cs typeface="Calibri Light"/>
              </a:rPr>
              <a:t>encoder</a:t>
            </a:r>
            <a:r>
              <a:rPr lang="ru-RU" dirty="0">
                <a:cs typeface="Calibri Light"/>
              </a:rPr>
              <a:t> resnet101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A7D19AE-40E7-5D63-CEB0-D7186FC24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В качестве </a:t>
            </a:r>
            <a:r>
              <a:rPr lang="ru-RU" dirty="0" err="1"/>
              <a:t>encoder</a:t>
            </a:r>
            <a:r>
              <a:rPr lang="ru-RU" dirty="0"/>
              <a:t> выбрана resnet101 глубиной 5 и с весами </a:t>
            </a:r>
            <a:r>
              <a:rPr lang="ru-RU" dirty="0" err="1"/>
              <a:t>imagenet</a:t>
            </a:r>
            <a:r>
              <a:rPr lang="ru-RU" dirty="0"/>
              <a:t>. Это достаточно большая модель, она имеет 42M весов в будущем она будет использоваться, как модель учитель при </a:t>
            </a:r>
            <a:r>
              <a:rPr lang="ru-RU" dirty="0" err="1"/>
              <a:t>дистиляции</a:t>
            </a:r>
            <a:endParaRPr lang="ru-RU" dirty="0" err="1">
              <a:cs typeface="Calibri" panose="020F0502020204030204"/>
            </a:endParaRPr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42488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9CCFC0-6018-8A16-8E6C-72E66CA6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ru-RU" sz="3200" dirty="0">
                <a:cs typeface="Calibri Light"/>
              </a:rPr>
              <a:t>Результаты</a:t>
            </a:r>
            <a:endParaRPr lang="ru-RU" sz="3200" dirty="0"/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F52B3A77-8E79-2D6D-23FE-91424141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ea typeface="+mn-lt"/>
                <a:cs typeface="+mn-lt"/>
              </a:rPr>
              <a:t>Как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видно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из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результатов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ошибка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train и </a:t>
            </a:r>
            <a:r>
              <a:rPr lang="en-US" sz="1800" dirty="0" err="1">
                <a:ea typeface="+mn-lt"/>
                <a:cs typeface="+mn-lt"/>
              </a:rPr>
              <a:t>val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падает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IoU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train и </a:t>
            </a:r>
            <a:r>
              <a:rPr lang="en-US" sz="1800" dirty="0" err="1">
                <a:ea typeface="+mn-lt"/>
                <a:cs typeface="+mn-lt"/>
              </a:rPr>
              <a:t>val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увеличивается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>
              <a:cs typeface="Calibri" panose="020F0502020204030204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F75A796E-962B-B75F-6060-98B84C78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062" y="2385713"/>
            <a:ext cx="8354097" cy="43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72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8FDBC3B-4F78-128D-93A7-48EA9003D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638" y="639763"/>
            <a:ext cx="7337425" cy="3838575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AC46A6C-0A98-62DA-33BD-7766EC8F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38" y="4546600"/>
            <a:ext cx="7337425" cy="167163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B4975-217E-DD05-40CE-B0F10D05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Выбор лучшего порога</a:t>
            </a:r>
          </a:p>
        </p:txBody>
      </p:sp>
    </p:spTree>
    <p:extLst>
      <p:ext uri="{BB962C8B-B14F-4D97-AF65-F5344CB8AC3E}">
        <p14:creationId xmlns:p14="http://schemas.microsoft.com/office/powerpoint/2010/main" val="10928964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1EC1D-4C6D-B3D6-9B6F-8115313C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ru-RU" sz="3600">
                <a:cs typeface="Calibri Light"/>
              </a:rPr>
              <a:t>Результаты</a:t>
            </a:r>
            <a:endParaRPr lang="ru-RU" sz="360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300CA6C-6A7A-619E-3B81-9EB00E927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15" y="1305415"/>
            <a:ext cx="6879770" cy="5398878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BD9B6E-97D6-3C0E-216E-61BE5C81C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ea typeface="+mn-lt"/>
                <a:cs typeface="+mn-lt"/>
              </a:rPr>
              <a:t>Можно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увидеть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из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результатов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что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сегментация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хорошая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400299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189529C-6A5C-C1E1-4E91-2F8FED2A2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4300" y="568325"/>
            <a:ext cx="4254500" cy="5656263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3684023C-C6F4-3DAB-D88E-B82DCC47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650" y="568325"/>
            <a:ext cx="1898650" cy="56562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C9771-7EE5-9CC4-1E37-AC586963D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ea typeface="+mj-lt"/>
                <a:cs typeface="+mj-lt"/>
              </a:rPr>
              <a:t>LinkNet</a:t>
            </a:r>
            <a:endParaRPr lang="ru-RU">
              <a:solidFill>
                <a:schemeClr val="bg1"/>
              </a:solidFill>
            </a:endParaRPr>
          </a:p>
          <a:p>
            <a:endParaRPr lang="ru-RU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42273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3D8E5-EFCB-634F-14A7-81BECC8D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4489B-341D-C8F2-DF3B-4BCF269D6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Как написано в статье, эта модель маленькая, имеет 11М параметров. Идея была такая, создать маленькую модель, которая по точности не уступала бы моделям с огромным числом параметров, и в будущем для использования ее в </a:t>
            </a:r>
            <a:r>
              <a:rPr lang="ru-RU" dirty="0" err="1"/>
              <a:t>продакшене</a:t>
            </a:r>
            <a:endParaRPr lang="ru-RU">
              <a:cs typeface="Calibri" panose="020F0502020204030204"/>
            </a:endParaRPr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988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A00FB6-D039-9E20-4393-129D290C7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ru-RU" sz="3200">
                <a:cs typeface="Calibri Light"/>
              </a:rPr>
              <a:t>Результаты</a:t>
            </a:r>
            <a:endParaRPr lang="ru-RU" sz="3200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3EE1990A-3B20-9C82-9B90-9F606F1B9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ea typeface="+mn-lt"/>
                <a:cs typeface="+mn-lt"/>
              </a:rPr>
              <a:t>Как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видно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из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результатов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ошибка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train и </a:t>
            </a:r>
            <a:r>
              <a:rPr lang="en-US" sz="1800" dirty="0" err="1">
                <a:ea typeface="+mn-lt"/>
                <a:cs typeface="+mn-lt"/>
              </a:rPr>
              <a:t>val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падает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IoU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train и </a:t>
            </a:r>
            <a:r>
              <a:rPr lang="en-US" sz="1800" dirty="0" err="1">
                <a:ea typeface="+mn-lt"/>
                <a:cs typeface="+mn-lt"/>
              </a:rPr>
              <a:t>val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увеличивается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5C9D91B-C3D6-1E99-65AD-D182BEE34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29" y="2320399"/>
            <a:ext cx="8801418" cy="448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12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chemeClr val="bg1">
              <a:alpha val="20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3C143E8-6F1A-BFC8-0242-A6F3C0C41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25" y="987425"/>
            <a:ext cx="6254750" cy="3232150"/>
          </a:xfr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CB4CECC0-D860-AACB-B8F7-CC62241E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4278313"/>
            <a:ext cx="6254750" cy="1566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D3B75-D0B4-3286-DF05-C97739ED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70" y="961509"/>
            <a:ext cx="3233930" cy="4745785"/>
          </a:xfrm>
        </p:spPr>
        <p:txBody>
          <a:bodyPr anchor="ctr">
            <a:normAutofit/>
          </a:bodyPr>
          <a:lstStyle/>
          <a:p>
            <a:r>
              <a:rPr lang="ru-RU" sz="4800">
                <a:cs typeface="Calibri Light"/>
              </a:rPr>
              <a:t>Выбор лучшего порога</a:t>
            </a:r>
            <a:endParaRPr lang="ru-RU" sz="4800"/>
          </a:p>
        </p:txBody>
      </p:sp>
    </p:spTree>
    <p:extLst>
      <p:ext uri="{BB962C8B-B14F-4D97-AF65-F5344CB8AC3E}">
        <p14:creationId xmlns:p14="http://schemas.microsoft.com/office/powerpoint/2010/main" val="296489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29ED6-2A50-3448-C88B-1068EA20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Зачем?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46E6B7-F9C2-72B9-10A2-AEDAF8736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Иногда может получиться так, что человек вместо изображения родинки скинет дом. Дом - это аномалия, следовательно ее в сеть пускать не надо, а нужно предупредить человека, что он загрузил, что то не то. Я сделал обнаружение аномалий с </a:t>
            </a:r>
            <a:r>
              <a:rPr lang="ru-RU" dirty="0" err="1"/>
              <a:t>помощбю</a:t>
            </a:r>
            <a:r>
              <a:rPr lang="ru-RU" dirty="0"/>
              <a:t> </a:t>
            </a:r>
            <a:r>
              <a:rPr lang="ru-RU" dirty="0" err="1"/>
              <a:t>vae</a:t>
            </a:r>
            <a:r>
              <a:rPr lang="ru-RU" dirty="0"/>
              <a:t>, то есть на вход </a:t>
            </a:r>
            <a:r>
              <a:rPr lang="ru-RU" dirty="0" err="1"/>
              <a:t>vae</a:t>
            </a:r>
            <a:r>
              <a:rPr lang="ru-RU" dirty="0"/>
              <a:t> поступает картинка, после выход сравнивается со входом через </a:t>
            </a:r>
            <a:r>
              <a:rPr lang="ru-RU" dirty="0" err="1"/>
              <a:t>absolute</a:t>
            </a:r>
            <a:r>
              <a:rPr lang="ru-RU" dirty="0"/>
              <a:t> </a:t>
            </a:r>
            <a:r>
              <a:rPr lang="ru-RU" dirty="0" err="1"/>
              <a:t>error</a:t>
            </a:r>
            <a:r>
              <a:rPr lang="ru-RU" dirty="0"/>
              <a:t> и максимальное отклонение берется в качестве порога. В будущем, когда на вход </a:t>
            </a:r>
            <a:r>
              <a:rPr lang="ru-RU" dirty="0" err="1"/>
              <a:t>vae</a:t>
            </a:r>
            <a:r>
              <a:rPr lang="ru-RU" dirty="0"/>
              <a:t> будет послано аномалия, значение разности будет выше порога и аномалия </a:t>
            </a:r>
            <a:r>
              <a:rPr lang="ru-RU" dirty="0" err="1"/>
              <a:t>будт</a:t>
            </a:r>
            <a:r>
              <a:rPr lang="ru-RU" dirty="0"/>
              <a:t> определена</a:t>
            </a:r>
            <a:endParaRPr lang="ru-RU" dirty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16526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B14CD-F390-F34B-13F9-7127C9DE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>
            <a:normAutofit/>
          </a:bodyPr>
          <a:lstStyle/>
          <a:p>
            <a:r>
              <a:rPr lang="ru-RU" sz="2800">
                <a:cs typeface="Calibri Light"/>
              </a:rPr>
              <a:t>Результаты</a:t>
            </a:r>
            <a:endParaRPr lang="ru-RU" sz="2800"/>
          </a:p>
        </p:txBody>
      </p:sp>
      <p:pic>
        <p:nvPicPr>
          <p:cNvPr id="4" name="Рисунок 4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164549E1-E72F-6DD3-4B38-AF6C8C6D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9" y="396800"/>
            <a:ext cx="7213744" cy="5637243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9CF9E215-EA2C-44B6-A82A-0B2012A9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 err="1">
                <a:ea typeface="+mn-lt"/>
                <a:cs typeface="+mn-lt"/>
              </a:rPr>
              <a:t>Можно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увидеть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из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результатов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dirty="0" err="1">
                <a:ea typeface="+mn-lt"/>
                <a:cs typeface="+mn-lt"/>
              </a:rPr>
              <a:t>что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сегментация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хорошая</a:t>
            </a:r>
            <a:endParaRPr lang="en-US" sz="1700" dirty="0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67116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C90E3-7542-B173-0F0F-BC48F36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PSPNet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9C53824-4E59-0D0D-6266-5884ABA3D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41147"/>
            <a:ext cx="11209866" cy="37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167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5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3E2BB-D9CE-C1E5-1F35-80768CD0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2DAFAC6-FE8F-2EDA-5243-00C97DC8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894042"/>
            <a:ext cx="7202859" cy="4958444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Content Placeholder 12">
            <a:extLst>
              <a:ext uri="{FF2B5EF4-FFF2-40B4-BE49-F238E27FC236}">
                <a16:creationId xmlns:a16="http://schemas.microsoft.com/office/drawing/2014/main" id="{D4C95F85-A266-64FD-C78B-05545B3B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 err="1">
                <a:ea typeface="+mn-lt"/>
                <a:cs typeface="+mn-lt"/>
              </a:rPr>
              <a:t>Как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видно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из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результатов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dirty="0" err="1">
                <a:ea typeface="+mn-lt"/>
                <a:cs typeface="+mn-lt"/>
              </a:rPr>
              <a:t>ошибка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на</a:t>
            </a:r>
            <a:r>
              <a:rPr lang="en-US" sz="1700" dirty="0">
                <a:ea typeface="+mn-lt"/>
                <a:cs typeface="+mn-lt"/>
              </a:rPr>
              <a:t> train и </a:t>
            </a:r>
            <a:r>
              <a:rPr lang="en-US" sz="1700" dirty="0" err="1">
                <a:ea typeface="+mn-lt"/>
                <a:cs typeface="+mn-lt"/>
              </a:rPr>
              <a:t>val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падает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dirty="0" err="1">
                <a:ea typeface="+mn-lt"/>
                <a:cs typeface="+mn-lt"/>
              </a:rPr>
              <a:t>IoU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на</a:t>
            </a:r>
            <a:r>
              <a:rPr lang="en-US" sz="1700" dirty="0">
                <a:ea typeface="+mn-lt"/>
                <a:cs typeface="+mn-lt"/>
              </a:rPr>
              <a:t> train и </a:t>
            </a:r>
            <a:r>
              <a:rPr lang="en-US" sz="1700" dirty="0" err="1">
                <a:ea typeface="+mn-lt"/>
                <a:cs typeface="+mn-lt"/>
              </a:rPr>
              <a:t>val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увеличивается</a:t>
            </a:r>
            <a:r>
              <a:rPr lang="en-US" sz="1700" dirty="0">
                <a:ea typeface="+mn-lt"/>
                <a:cs typeface="+mn-lt"/>
              </a:rPr>
              <a:t>.</a:t>
            </a:r>
            <a:endParaRPr lang="ru-RU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74719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4FDF66F-A6A0-555E-C2C6-E9F2FE6E6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0" y="639763"/>
            <a:ext cx="7253288" cy="3703638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3AD19ECE-7693-7171-C068-7AB72CC21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0" y="4411663"/>
            <a:ext cx="7253288" cy="18081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4B6CF-9B8A-FFFC-7F57-27EEDF0F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Выбор лучшего порога</a:t>
            </a:r>
          </a:p>
        </p:txBody>
      </p:sp>
    </p:spTree>
    <p:extLst>
      <p:ext uri="{BB962C8B-B14F-4D97-AF65-F5344CB8AC3E}">
        <p14:creationId xmlns:p14="http://schemas.microsoft.com/office/powerpoint/2010/main" val="710582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0FF13-8D10-B193-3FC5-F5385AD7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Рисунок 4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76C63802-D08D-FE1B-1CC2-810472B7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769491"/>
            <a:ext cx="6647688" cy="52184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F2CE9EA-B378-647D-E2BC-0DB18B0A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 err="1">
                <a:ea typeface="+mn-lt"/>
                <a:cs typeface="+mn-lt"/>
              </a:rPr>
              <a:t>Можно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увидеть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из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результатов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dirty="0" err="1">
                <a:ea typeface="+mn-lt"/>
                <a:cs typeface="+mn-lt"/>
              </a:rPr>
              <a:t>что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сегментация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хорошая</a:t>
            </a:r>
            <a:endParaRPr lang="en-US" sz="1700" dirty="0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82094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5AB0B-1AF0-F852-9CEF-8300E8E7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03B819E-D862-811F-5C09-DF3A69251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638" y="2179392"/>
            <a:ext cx="11307837" cy="34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26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0DE22F-77AA-8552-5803-CAFA126DD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>
            <a:normAutofit/>
          </a:bodyPr>
          <a:lstStyle/>
          <a:p>
            <a:endParaRPr lang="ru-RU" sz="28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197ADAC-742B-B349-52D1-004C403F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960612"/>
            <a:ext cx="6647688" cy="4836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52A3D3-0707-E657-87B8-C2085039C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Feature Pyramid Attention (FPA) </a:t>
            </a:r>
            <a:r>
              <a:rPr lang="en-US" dirty="0" err="1"/>
              <a:t>представлен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создания</a:t>
            </a:r>
            <a:r>
              <a:rPr lang="en-US" dirty="0"/>
              <a:t> </a:t>
            </a:r>
            <a:r>
              <a:rPr lang="en-US" dirty="0" err="1"/>
              <a:t>пространственной</a:t>
            </a:r>
            <a:r>
              <a:rPr lang="en-US" dirty="0"/>
              <a:t> </a:t>
            </a:r>
            <a:r>
              <a:rPr lang="en-US" dirty="0" err="1"/>
              <a:t>пирамидальной</a:t>
            </a:r>
            <a:r>
              <a:rPr lang="en-US" dirty="0"/>
              <a:t> </a:t>
            </a:r>
            <a:r>
              <a:rPr lang="en-US" dirty="0" err="1"/>
              <a:t>структуры</a:t>
            </a:r>
            <a:r>
              <a:rPr lang="en-US" dirty="0"/>
              <a:t> </a:t>
            </a:r>
            <a:r>
              <a:rPr lang="en-US" dirty="0" err="1"/>
              <a:t>внимания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высокоуровневых</a:t>
            </a:r>
            <a:r>
              <a:rPr lang="en-US" dirty="0"/>
              <a:t> </a:t>
            </a:r>
            <a:r>
              <a:rPr lang="en-US" dirty="0" err="1"/>
              <a:t>выходных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и </a:t>
            </a:r>
            <a:r>
              <a:rPr lang="en-US" dirty="0" err="1"/>
              <a:t>объединения</a:t>
            </a:r>
            <a:r>
              <a:rPr lang="en-US" dirty="0"/>
              <a:t> global pooling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изучения</a:t>
            </a:r>
            <a:r>
              <a:rPr lang="en-US" dirty="0"/>
              <a:t> </a:t>
            </a:r>
            <a:r>
              <a:rPr lang="en-US" dirty="0" err="1"/>
              <a:t>лучшего</a:t>
            </a:r>
            <a:r>
              <a:rPr lang="en-US" dirty="0"/>
              <a:t> </a:t>
            </a:r>
            <a:r>
              <a:rPr lang="en-US" dirty="0" err="1"/>
              <a:t>представления</a:t>
            </a:r>
            <a:r>
              <a:rPr lang="en-US" dirty="0"/>
              <a:t> </a:t>
            </a:r>
            <a:r>
              <a:rPr lang="en-US" dirty="0" err="1"/>
              <a:t>функций</a:t>
            </a:r>
            <a:r>
              <a:rPr lang="en-US" dirty="0"/>
              <a:t>.</a:t>
            </a:r>
            <a:endParaRPr lang="en-US" sz="1700" dirty="0">
              <a:cs typeface="Calibri" panose="020F0502020204030204"/>
            </a:endParaRPr>
          </a:p>
          <a:p>
            <a:endParaRPr lang="en-US" sz="17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05879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0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E720-2118-117C-3CB1-A7A7FF24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>
            <a:normAutofit/>
          </a:bodyPr>
          <a:lstStyle/>
          <a:p>
            <a:endParaRPr lang="ru-RU" sz="28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67D78CCE-7BF2-8759-4486-182F7650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26804"/>
            <a:ext cx="6647688" cy="4503808"/>
          </a:xfrm>
          <a:prstGeom prst="rect">
            <a:avLst/>
          </a:prstGeom>
        </p:spPr>
      </p:pic>
      <p:sp>
        <p:nvSpPr>
          <p:cNvPr id="43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Content Placeholder 7">
            <a:extLst>
              <a:ext uri="{FF2B5EF4-FFF2-40B4-BE49-F238E27FC236}">
                <a16:creationId xmlns:a16="http://schemas.microsoft.com/office/drawing/2014/main" id="{4CA2FE4C-B470-11E0-7B16-E07F578B5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 err="1"/>
              <a:t>Модуль</a:t>
            </a:r>
            <a:r>
              <a:rPr lang="en-US" dirty="0"/>
              <a:t> Global Attention </a:t>
            </a:r>
            <a:r>
              <a:rPr lang="en-US" dirty="0" err="1"/>
              <a:t>Upsample</a:t>
            </a:r>
            <a:r>
              <a:rPr lang="en-US" dirty="0"/>
              <a:t> (GAU) </a:t>
            </a:r>
            <a:r>
              <a:rPr lang="en-US" dirty="0" err="1"/>
              <a:t>представлен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каждом</a:t>
            </a:r>
            <a:r>
              <a:rPr lang="en-US" dirty="0"/>
              <a:t> </a:t>
            </a:r>
            <a:r>
              <a:rPr lang="en-US" dirty="0" err="1"/>
              <a:t>уровне</a:t>
            </a:r>
            <a:r>
              <a:rPr lang="en-US" dirty="0"/>
              <a:t> </a:t>
            </a:r>
            <a:r>
              <a:rPr lang="en-US" dirty="0" err="1"/>
              <a:t>декодера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предоставить</a:t>
            </a:r>
            <a:r>
              <a:rPr lang="en-US" dirty="0"/>
              <a:t> </a:t>
            </a:r>
            <a:r>
              <a:rPr lang="en-US" dirty="0" err="1"/>
              <a:t>глобальный</a:t>
            </a:r>
            <a:r>
              <a:rPr lang="en-US" dirty="0"/>
              <a:t> </a:t>
            </a:r>
            <a:r>
              <a:rPr lang="en-US" dirty="0" err="1"/>
              <a:t>контекст</a:t>
            </a:r>
            <a:r>
              <a:rPr lang="en-US" dirty="0"/>
              <a:t> в </a:t>
            </a:r>
            <a:r>
              <a:rPr lang="en-US" dirty="0" err="1"/>
              <a:t>качестве</a:t>
            </a:r>
            <a:r>
              <a:rPr lang="en-US" dirty="0"/>
              <a:t> </a:t>
            </a:r>
            <a:r>
              <a:rPr lang="en-US" dirty="0" err="1"/>
              <a:t>руководства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низкоуровневым</a:t>
            </a:r>
            <a:r>
              <a:rPr lang="en-US" dirty="0"/>
              <a:t> </a:t>
            </a:r>
            <a:r>
              <a:rPr lang="en-US" dirty="0" err="1"/>
              <a:t>функциям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выбора</a:t>
            </a:r>
            <a:r>
              <a:rPr lang="en-US" dirty="0"/>
              <a:t> </a:t>
            </a:r>
            <a:r>
              <a:rPr lang="en-US" dirty="0" err="1"/>
              <a:t>деталей</a:t>
            </a:r>
            <a:r>
              <a:rPr lang="en-US" dirty="0"/>
              <a:t> </a:t>
            </a:r>
            <a:r>
              <a:rPr lang="en-US" dirty="0" err="1"/>
              <a:t>локализации</a:t>
            </a:r>
            <a:r>
              <a:rPr lang="en-US" dirty="0"/>
              <a:t> </a:t>
            </a:r>
            <a:r>
              <a:rPr lang="en-US" dirty="0" err="1"/>
              <a:t>категории</a:t>
            </a:r>
            <a:r>
              <a:rPr lang="en-US" dirty="0"/>
              <a:t>.</a:t>
            </a:r>
            <a:endParaRPr lang="en-US" sz="1700" dirty="0">
              <a:cs typeface="Calibri" panose="020F0502020204030204"/>
            </a:endParaRPr>
          </a:p>
          <a:p>
            <a:endParaRPr lang="en-US" sz="17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79285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5FFE4-9F05-3DA3-9053-D3812D7C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ru-RU" sz="3600">
                <a:cs typeface="Calibri Light"/>
              </a:rPr>
              <a:t>Результаты</a:t>
            </a:r>
            <a:endParaRPr lang="ru-RU" sz="36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65C0F93-5FAF-022F-B7B1-9FDA0588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6" y="1456410"/>
            <a:ext cx="8495670" cy="43321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189C33-A8A4-4724-5175-82D0CB763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138" y="1717666"/>
            <a:ext cx="2905022" cy="3686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ea typeface="+mn-lt"/>
                <a:cs typeface="+mn-lt"/>
              </a:rPr>
              <a:t>Как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видно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из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результатов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ошибка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на</a:t>
            </a:r>
            <a:r>
              <a:rPr lang="en-US" sz="2000" dirty="0">
                <a:ea typeface="+mn-lt"/>
                <a:cs typeface="+mn-lt"/>
              </a:rPr>
              <a:t> train и </a:t>
            </a:r>
            <a:r>
              <a:rPr lang="en-US" sz="2000" dirty="0" err="1">
                <a:ea typeface="+mn-lt"/>
                <a:cs typeface="+mn-lt"/>
              </a:rPr>
              <a:t>val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падает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IoU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на</a:t>
            </a:r>
            <a:r>
              <a:rPr lang="en-US" sz="2000" dirty="0">
                <a:ea typeface="+mn-lt"/>
                <a:cs typeface="+mn-lt"/>
              </a:rPr>
              <a:t> train и </a:t>
            </a:r>
            <a:r>
              <a:rPr lang="en-US" sz="2000" dirty="0" err="1">
                <a:ea typeface="+mn-lt"/>
                <a:cs typeface="+mn-lt"/>
              </a:rPr>
              <a:t>val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увеличивается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ru-RU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328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08075AE-148C-1C1D-E1F1-4425CC735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875" y="650875"/>
            <a:ext cx="7346950" cy="3824288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9516AF91-0C99-DB71-758D-0986643A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5" y="4543425"/>
            <a:ext cx="7346950" cy="166528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48F0E-0029-15A8-0BDD-58EF4EFA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Выбор лучшего порога</a:t>
            </a:r>
          </a:p>
        </p:txBody>
      </p:sp>
    </p:spTree>
    <p:extLst>
      <p:ext uri="{BB962C8B-B14F-4D97-AF65-F5344CB8AC3E}">
        <p14:creationId xmlns:p14="http://schemas.microsoft.com/office/powerpoint/2010/main" val="115715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441F7-05F5-F8CE-C916-8F892468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Идея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14818C-4029-75EF-01A1-D20B9EE5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ea typeface="Calibri" panose="020F0502020204030204"/>
                <a:cs typeface="Calibri" panose="020F0502020204030204"/>
              </a:rPr>
              <a:t>После обучения тренировочных данных на </a:t>
            </a:r>
            <a:r>
              <a:rPr lang="ru-RU" dirty="0" err="1">
                <a:ea typeface="Calibri" panose="020F0502020204030204"/>
                <a:cs typeface="Calibri" panose="020F0502020204030204"/>
              </a:rPr>
              <a:t>vae</a:t>
            </a:r>
            <a:r>
              <a:rPr lang="ru-RU" dirty="0">
                <a:ea typeface="Calibri" panose="020F0502020204030204"/>
                <a:cs typeface="Calibri" panose="020F0502020204030204"/>
              </a:rPr>
              <a:t>, родинки после прохождения через </a:t>
            </a:r>
            <a:r>
              <a:rPr lang="ru-RU" dirty="0" err="1">
                <a:ea typeface="Calibri" panose="020F0502020204030204"/>
                <a:cs typeface="Calibri" panose="020F0502020204030204"/>
              </a:rPr>
              <a:t>энкодер</a:t>
            </a:r>
            <a:r>
              <a:rPr lang="ru-RU" dirty="0">
                <a:ea typeface="Calibri" panose="020F0502020204030204"/>
                <a:cs typeface="Calibri" panose="020F0502020204030204"/>
              </a:rPr>
              <a:t> и декодер будет выдавать изображение похожее на саму себя, тем самым </a:t>
            </a:r>
            <a:r>
              <a:rPr lang="ru-RU" dirty="0" err="1">
                <a:ea typeface="Calibri" panose="020F0502020204030204"/>
                <a:cs typeface="Calibri" panose="020F0502020204030204"/>
              </a:rPr>
              <a:t>mae</a:t>
            </a:r>
            <a:r>
              <a:rPr lang="ru-RU" dirty="0">
                <a:ea typeface="Calibri" panose="020F0502020204030204"/>
                <a:cs typeface="Calibri" panose="020F0502020204030204"/>
              </a:rPr>
              <a:t> будет низким, а если пропустить дом, сеть обученная на родинках должна пытаться </a:t>
            </a:r>
            <a:r>
              <a:rPr lang="ru-RU" dirty="0" err="1">
                <a:ea typeface="Calibri" panose="020F0502020204030204"/>
                <a:cs typeface="Calibri" panose="020F0502020204030204"/>
              </a:rPr>
              <a:t>сгенирировать</a:t>
            </a:r>
            <a:r>
              <a:rPr lang="ru-RU" dirty="0">
                <a:ea typeface="Calibri" panose="020F0502020204030204"/>
                <a:cs typeface="Calibri" panose="020F0502020204030204"/>
              </a:rPr>
              <a:t> из дома родинку, поэтому изображение получится очень мутные и </a:t>
            </a:r>
            <a:r>
              <a:rPr lang="ru-RU" dirty="0" err="1">
                <a:ea typeface="Calibri" panose="020F0502020204030204"/>
                <a:cs typeface="Calibri" panose="020F0502020204030204"/>
              </a:rPr>
              <a:t>mat</a:t>
            </a:r>
            <a:r>
              <a:rPr lang="ru-RU" dirty="0">
                <a:ea typeface="Calibri" panose="020F0502020204030204"/>
                <a:cs typeface="Calibri" panose="020F0502020204030204"/>
              </a:rPr>
              <a:t>  будет очень высоким </a:t>
            </a:r>
          </a:p>
        </p:txBody>
      </p:sp>
    </p:spTree>
    <p:extLst>
      <p:ext uri="{BB962C8B-B14F-4D97-AF65-F5344CB8AC3E}">
        <p14:creationId xmlns:p14="http://schemas.microsoft.com/office/powerpoint/2010/main" val="14141508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508FE-79D3-61E5-0F54-4A80444E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41AC2A2-832D-5BD4-7579-639C4BDE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761181"/>
            <a:ext cx="6647688" cy="523505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B7C160CA-EB81-817C-C5E1-A5B737474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 err="1">
                <a:ea typeface="+mn-lt"/>
                <a:cs typeface="+mn-lt"/>
              </a:rPr>
              <a:t>Можно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увидеть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из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результатов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dirty="0" err="1">
                <a:ea typeface="+mn-lt"/>
                <a:cs typeface="+mn-lt"/>
              </a:rPr>
              <a:t>что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сегментация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хорошая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7096854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1D6781-2381-1287-57D1-E935FA21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Дистилляция модели</a:t>
            </a:r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43765-12AD-1694-6818-1215EB7D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ru-RU" dirty="0"/>
              <a:t>Суть:</a:t>
            </a:r>
          </a:p>
          <a:p>
            <a:pPr>
              <a:buNone/>
            </a:pPr>
            <a:r>
              <a:rPr lang="ru-RU" dirty="0"/>
              <a:t>В реальности очень большие модели, например такие как </a:t>
            </a:r>
            <a:r>
              <a:rPr lang="ru-RU" dirty="0" err="1"/>
              <a:t>Unet</a:t>
            </a:r>
            <a:r>
              <a:rPr lang="ru-RU" dirty="0"/>
              <a:t> resnet101(в реальности намного больше) очень тяжело интегрировать в </a:t>
            </a:r>
            <a:r>
              <a:rPr lang="ru-RU" dirty="0" err="1"/>
              <a:t>продакшен</a:t>
            </a:r>
            <a:r>
              <a:rPr lang="ru-RU" dirty="0"/>
              <a:t>, одна из причин это огромный вес модели, число ее параметров. Поэтому придумали подход, благодаря которому маленькая модель может получить похожие результаты как и большая. В начале мы </a:t>
            </a:r>
            <a:r>
              <a:rPr lang="ru-RU" dirty="0" err="1"/>
              <a:t>обучем</a:t>
            </a:r>
            <a:r>
              <a:rPr lang="ru-RU" dirty="0"/>
              <a:t> большую модель на основе наших данных, потом тренируем маленькую модель на основе тех же данных в связке с этой большой сетью и интегрируем в </a:t>
            </a:r>
            <a:r>
              <a:rPr lang="ru-RU" dirty="0" err="1"/>
              <a:t>продакшен</a:t>
            </a:r>
            <a:r>
              <a:rPr lang="ru-RU" dirty="0"/>
              <a:t> маленькую модель. В качестве учителя будет выступать </a:t>
            </a:r>
            <a:r>
              <a:rPr lang="ru-RU" dirty="0" err="1"/>
              <a:t>Unet</a:t>
            </a:r>
            <a:r>
              <a:rPr lang="ru-RU" dirty="0"/>
              <a:t> resnet101, а в качестве ученика </a:t>
            </a:r>
            <a:r>
              <a:rPr lang="ru-RU" dirty="0" err="1"/>
              <a:t>LinkNet</a:t>
            </a:r>
            <a:r>
              <a:rPr lang="ru-RU" dirty="0"/>
              <a:t> resnet34, потому что она показала самые плохие результаты</a:t>
            </a:r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47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B47A3059-69F2-4E12-ACD8-A5FE28191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CFA40-601E-9A3B-2ABF-40A002629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5982" y="1659497"/>
            <a:ext cx="3642673" cy="419765"/>
          </a:xfrm>
        </p:spPr>
        <p:txBody>
          <a:bodyPr anchor="b">
            <a:normAutofit fontScale="90000"/>
          </a:bodyPr>
          <a:lstStyle/>
          <a:p>
            <a:r>
              <a:rPr lang="ru-RU" sz="3400">
                <a:cs typeface="Calibri Light"/>
              </a:rPr>
              <a:t>Резульаты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FA8294D-7EF8-E1EF-6495-C1324212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8" y="1439588"/>
            <a:ext cx="7586172" cy="4539331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26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82C889E1-E0EB-3B92-E5E4-88E710432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982" y="3560916"/>
            <a:ext cx="3642673" cy="26160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ea typeface="+mn-lt"/>
                <a:cs typeface="+mn-lt"/>
              </a:rPr>
              <a:t>Как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видно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из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результатов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ошибка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train и </a:t>
            </a:r>
            <a:r>
              <a:rPr lang="en-US" sz="1800" dirty="0" err="1">
                <a:ea typeface="+mn-lt"/>
                <a:cs typeface="+mn-lt"/>
              </a:rPr>
              <a:t>val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падает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IoU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на</a:t>
            </a:r>
            <a:r>
              <a:rPr lang="en-US" sz="1800" dirty="0">
                <a:ea typeface="+mn-lt"/>
                <a:cs typeface="+mn-lt"/>
              </a:rPr>
              <a:t> train и </a:t>
            </a:r>
            <a:r>
              <a:rPr lang="en-US" sz="1800" dirty="0" err="1">
                <a:ea typeface="+mn-lt"/>
                <a:cs typeface="+mn-lt"/>
              </a:rPr>
              <a:t>val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увеличивается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4644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chemeClr val="bg1">
              <a:alpha val="20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1278AB1-C8EB-B716-6AD4-D87F71027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613" y="962025"/>
            <a:ext cx="6251575" cy="3173413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79F3DD4B-2B9D-6227-3A18-3684AE2DB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13" y="4195763"/>
            <a:ext cx="6251575" cy="16764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A4C21-52D1-F4B3-6586-C56A9100A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70" y="961509"/>
            <a:ext cx="3233930" cy="4745785"/>
          </a:xfrm>
        </p:spPr>
        <p:txBody>
          <a:bodyPr anchor="ctr">
            <a:normAutofit/>
          </a:bodyPr>
          <a:lstStyle/>
          <a:p>
            <a:r>
              <a:rPr lang="ru-RU" sz="4800">
                <a:cs typeface="Calibri Light"/>
              </a:rPr>
              <a:t>Выбор лучшего порога</a:t>
            </a:r>
            <a:endParaRPr lang="ru-RU" sz="4800"/>
          </a:p>
        </p:txBody>
      </p:sp>
    </p:spTree>
    <p:extLst>
      <p:ext uri="{BB962C8B-B14F-4D97-AF65-F5344CB8AC3E}">
        <p14:creationId xmlns:p14="http://schemas.microsoft.com/office/powerpoint/2010/main" val="2704437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5CAA7-8E9A-5B02-D92B-1B101197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Результаты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107EFBA-63C9-0038-5825-19326E58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786110"/>
            <a:ext cx="6647688" cy="51851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01F9D17-DE4A-3265-8EBD-D584A776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 err="1">
                <a:ea typeface="+mn-lt"/>
                <a:cs typeface="+mn-lt"/>
              </a:rPr>
              <a:t>Можно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увидеть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из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результатов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dirty="0" err="1">
                <a:ea typeface="+mn-lt"/>
                <a:cs typeface="+mn-lt"/>
              </a:rPr>
              <a:t>что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сегментация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хорошая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29360680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A857D-FAD9-4A97-1438-EFABD55B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EDE481-D186-4C1F-3CE2-20E1F0607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Как видно из </a:t>
            </a:r>
            <a:r>
              <a:rPr lang="ru-RU" dirty="0" err="1"/>
              <a:t>резльтатов</a:t>
            </a:r>
            <a:r>
              <a:rPr lang="ru-RU" dirty="0"/>
              <a:t> все модели справились с задачей сегментации хорошо, </a:t>
            </a:r>
            <a:r>
              <a:rPr lang="ru-RU" dirty="0" err="1"/>
              <a:t>IoU</a:t>
            </a:r>
            <a:r>
              <a:rPr lang="ru-RU" dirty="0"/>
              <a:t> равна 0.82 - 0.84. Самые лучшие модели это </a:t>
            </a:r>
            <a:r>
              <a:rPr lang="ru-RU" dirty="0" err="1"/>
              <a:t>Unet</a:t>
            </a:r>
            <a:r>
              <a:rPr lang="ru-RU" dirty="0"/>
              <a:t> и PAN. После дистилляции </a:t>
            </a:r>
            <a:r>
              <a:rPr lang="ru-RU" dirty="0" err="1"/>
              <a:t>качетво</a:t>
            </a:r>
            <a:r>
              <a:rPr lang="ru-RU" dirty="0"/>
              <a:t> модели </a:t>
            </a:r>
            <a:r>
              <a:rPr lang="ru-RU" dirty="0" err="1"/>
              <a:t>LeakyNet</a:t>
            </a:r>
            <a:r>
              <a:rPr lang="ru-RU" dirty="0"/>
              <a:t> увеличилось на 1%</a:t>
            </a: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3834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86A15-9D54-FF2A-970B-779B49DD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Классификация и детекция ожогов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D8F0B8-04D9-C72F-F396-1E30A903D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9564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58126-D1BD-4ED5-604A-B68E93AC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Датасет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86AABE-37B7-002F-055F-932622CFB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928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ru-RU" b="1" dirty="0" err="1"/>
              <a:t>Skin</a:t>
            </a:r>
            <a:r>
              <a:rPr lang="ru-RU" b="1" dirty="0"/>
              <a:t> </a:t>
            </a:r>
            <a:r>
              <a:rPr lang="ru-RU" b="1" dirty="0" err="1"/>
              <a:t>Burn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endParaRPr lang="ru-RU" dirty="0" err="1"/>
          </a:p>
          <a:p>
            <a:pPr>
              <a:buNone/>
            </a:pPr>
            <a:endParaRPr lang="ru-RU" b="1" dirty="0">
              <a:ea typeface="+mn-lt"/>
              <a:cs typeface="+mn-lt"/>
            </a:endParaRPr>
          </a:p>
          <a:p>
            <a:pPr>
              <a:buNone/>
            </a:pPr>
            <a:r>
              <a:rPr lang="ru-RU" dirty="0" err="1">
                <a:ea typeface="+mn-lt"/>
                <a:cs typeface="+mn-lt"/>
              </a:rPr>
              <a:t>This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dataset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consists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approx</a:t>
            </a:r>
            <a:r>
              <a:rPr lang="ru-RU" dirty="0">
                <a:ea typeface="+mn-lt"/>
                <a:cs typeface="+mn-lt"/>
              </a:rPr>
              <a:t> 1300 </a:t>
            </a:r>
            <a:r>
              <a:rPr lang="ru-RU" dirty="0" err="1">
                <a:ea typeface="+mn-lt"/>
                <a:cs typeface="+mn-lt"/>
              </a:rPr>
              <a:t>web-scraped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images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degrees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skin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burn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pPr>
              <a:buNone/>
            </a:pPr>
            <a:endParaRPr lang="ru-RU" dirty="0"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The labels are in YOLO Format with classes 0,1,2 denoting to first degree burn, second degree burn and third degree burn respectively.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 err="1">
                <a:cs typeface="Calibri"/>
              </a:rPr>
              <a:t>Картинка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соответствующий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ее</a:t>
            </a:r>
            <a:r>
              <a:rPr lang="en-US" dirty="0">
                <a:cs typeface="Calibri"/>
              </a:rPr>
              <a:t> txt </a:t>
            </a:r>
            <a:r>
              <a:rPr lang="en-US" dirty="0" err="1">
                <a:cs typeface="Calibri"/>
              </a:rPr>
              <a:t>файл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14A7C1F-E4A7-FF5B-DF3C-AD5BC008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23093"/>
            <a:ext cx="10178142" cy="4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683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7C16B-0783-1B69-3CA0-574EC5D8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cs typeface="Calibri Light"/>
              </a:rPr>
              <a:t>Пример данных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4" descr="Изображение выглядит как текст, одежда, нижнее белье, трусы&#10;&#10;Автоматически созданное описание">
            <a:extLst>
              <a:ext uri="{FF2B5EF4-FFF2-40B4-BE49-F238E27FC236}">
                <a16:creationId xmlns:a16="http://schemas.microsoft.com/office/drawing/2014/main" id="{E0648E88-EEAC-6B0F-D902-D8299CD8A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33" y="2201062"/>
            <a:ext cx="6919732" cy="47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676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FE634-81B0-B336-468F-B7440FDF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Модель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9557B-D69C-E371-56C9-B39A0166F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000">
                <a:cs typeface="Calibri" panose="020F0502020204030204"/>
              </a:rPr>
              <a:t>Для решения задачи использовалась YOLOV5. Саму модель и все алгоритмы я взял с репозитория ultralytics/yolov5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D544BC8-A72B-6D3F-3BAE-63002EBA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659199"/>
            <a:ext cx="6019331" cy="3536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828293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157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157</vt:i4>
      </vt:variant>
    </vt:vector>
  </HeadingPairs>
  <TitlesOfParts>
    <vt:vector size="158" baseType="lpstr">
      <vt:lpstr>Тема Office</vt:lpstr>
      <vt:lpstr>Финальный проект: медицинское приложение</vt:lpstr>
      <vt:lpstr>План:</vt:lpstr>
      <vt:lpstr>Введение, что за проблемы, где можно применить</vt:lpstr>
      <vt:lpstr>Презентация PowerPoint</vt:lpstr>
      <vt:lpstr>Где это можно применять и почему оно полезно</vt:lpstr>
      <vt:lpstr>Презентация PowerPoint</vt:lpstr>
      <vt:lpstr>VAE,AE</vt:lpstr>
      <vt:lpstr>Зачем?</vt:lpstr>
      <vt:lpstr>Идея</vt:lpstr>
      <vt:lpstr>VAE(Variational AutoEncoders)</vt:lpstr>
      <vt:lpstr>Cost function</vt:lpstr>
      <vt:lpstr>AE,VAE</vt:lpstr>
      <vt:lpstr>Распределение train mae</vt:lpstr>
      <vt:lpstr>Результаты</vt:lpstr>
      <vt:lpstr>Результаты</vt:lpstr>
      <vt:lpstr>AE</vt:lpstr>
      <vt:lpstr>Распределение train mae</vt:lpstr>
      <vt:lpstr>Результаты</vt:lpstr>
      <vt:lpstr>Результаты</vt:lpstr>
      <vt:lpstr>Вывод</vt:lpstr>
      <vt:lpstr>Классификация родинок</vt:lpstr>
      <vt:lpstr>Датасет</vt:lpstr>
      <vt:lpstr>Презентация PowerPoint</vt:lpstr>
      <vt:lpstr>Исследование данные на сбалансированость </vt:lpstr>
      <vt:lpstr>Train</vt:lpstr>
      <vt:lpstr>Test</vt:lpstr>
      <vt:lpstr>Презентация PowerPoint</vt:lpstr>
      <vt:lpstr>Подготовка данных </vt:lpstr>
      <vt:lpstr>Аугментация</vt:lpstr>
      <vt:lpstr>Презентация PowerPoint</vt:lpstr>
      <vt:lpstr>Файнтюнинг крупных сверточных сетей </vt:lpstr>
      <vt:lpstr>VGG-16 </vt:lpstr>
      <vt:lpstr>Результаты</vt:lpstr>
      <vt:lpstr>Результаты</vt:lpstr>
      <vt:lpstr>Предсказания</vt:lpstr>
      <vt:lpstr>VGG-16 но уже без заморозки промежуточных слоев </vt:lpstr>
      <vt:lpstr>Результаты</vt:lpstr>
      <vt:lpstr>Результаты</vt:lpstr>
      <vt:lpstr>Результаты</vt:lpstr>
      <vt:lpstr>WIDE_RESNET50_2 </vt:lpstr>
      <vt:lpstr>Результаты</vt:lpstr>
      <vt:lpstr>Результаты</vt:lpstr>
      <vt:lpstr>Результаты</vt:lpstr>
      <vt:lpstr>WIDE_RESNET50_2 только длинный fc </vt:lpstr>
      <vt:lpstr>Результаты</vt:lpstr>
      <vt:lpstr>Результаты</vt:lpstr>
      <vt:lpstr>Результаты</vt:lpstr>
      <vt:lpstr>EfficientNet_V2_L </vt:lpstr>
      <vt:lpstr>Результаты</vt:lpstr>
      <vt:lpstr>Результаты</vt:lpstr>
      <vt:lpstr>Результаты</vt:lpstr>
      <vt:lpstr>EfficientNet_V2_L с заморозкой промежуточных  слоев</vt:lpstr>
      <vt:lpstr>Результаты</vt:lpstr>
      <vt:lpstr>Результаты</vt:lpstr>
      <vt:lpstr>Результаты</vt:lpstr>
      <vt:lpstr>MOBILENET_V3_SMALL </vt:lpstr>
      <vt:lpstr>Результаты</vt:lpstr>
      <vt:lpstr>Результаты</vt:lpstr>
      <vt:lpstr>Результаты</vt:lpstr>
      <vt:lpstr>Дистилляция</vt:lpstr>
      <vt:lpstr>Результаты</vt:lpstr>
      <vt:lpstr>Результаты</vt:lpstr>
      <vt:lpstr>Результаты</vt:lpstr>
      <vt:lpstr>Вывод </vt:lpstr>
      <vt:lpstr>Сегментация родинок </vt:lpstr>
      <vt:lpstr>Датасет</vt:lpstr>
      <vt:lpstr>Примеры данных</vt:lpstr>
      <vt:lpstr>UNET(resnet18)</vt:lpstr>
      <vt:lpstr>Результаты</vt:lpstr>
      <vt:lpstr>Выбор лучшего порога</vt:lpstr>
      <vt:lpstr>Результаты</vt:lpstr>
      <vt:lpstr>UNET encoder resnet101</vt:lpstr>
      <vt:lpstr>Результаты</vt:lpstr>
      <vt:lpstr>Выбор лучшего порога</vt:lpstr>
      <vt:lpstr>Результаты</vt:lpstr>
      <vt:lpstr>LinkNet </vt:lpstr>
      <vt:lpstr>Презентация PowerPoint</vt:lpstr>
      <vt:lpstr>Результаты</vt:lpstr>
      <vt:lpstr>Выбор лучшего порога</vt:lpstr>
      <vt:lpstr>Результаты</vt:lpstr>
      <vt:lpstr>PSPNet</vt:lpstr>
      <vt:lpstr>Результаты</vt:lpstr>
      <vt:lpstr>Выбор лучшего порога</vt:lpstr>
      <vt:lpstr>Результаты</vt:lpstr>
      <vt:lpstr>PAN</vt:lpstr>
      <vt:lpstr>Презентация PowerPoint</vt:lpstr>
      <vt:lpstr>Презентация PowerPoint</vt:lpstr>
      <vt:lpstr>Результаты</vt:lpstr>
      <vt:lpstr>Выбор лучшего порога</vt:lpstr>
      <vt:lpstr>Результаты</vt:lpstr>
      <vt:lpstr>Дистилляция модели </vt:lpstr>
      <vt:lpstr>Резульаты</vt:lpstr>
      <vt:lpstr>Выбор лучшего порога</vt:lpstr>
      <vt:lpstr>Результаты</vt:lpstr>
      <vt:lpstr>Выводы</vt:lpstr>
      <vt:lpstr>Классификация и детекция ожогов</vt:lpstr>
      <vt:lpstr>Датасет</vt:lpstr>
      <vt:lpstr>Пример данных</vt:lpstr>
      <vt:lpstr>Модель</vt:lpstr>
      <vt:lpstr>Презентация PowerPoint</vt:lpstr>
      <vt:lpstr>Обучение</vt:lpstr>
      <vt:lpstr>Модели</vt:lpstr>
      <vt:lpstr>Презентация PowerPoint</vt:lpstr>
      <vt:lpstr>Презентация PowerPoint</vt:lpstr>
      <vt:lpstr>Распределение классов</vt:lpstr>
      <vt:lpstr>Yolov5s(640x640) </vt:lpstr>
      <vt:lpstr>Результаты</vt:lpstr>
      <vt:lpstr>Результаты</vt:lpstr>
      <vt:lpstr>Precision, recall</vt:lpstr>
      <vt:lpstr>Презентация PowerPoint</vt:lpstr>
      <vt:lpstr>Презентация PowerPoint</vt:lpstr>
      <vt:lpstr>Yolov5x(256x256) </vt:lpstr>
      <vt:lpstr>Результаты</vt:lpstr>
      <vt:lpstr>Результаты</vt:lpstr>
      <vt:lpstr>Precision,recall</vt:lpstr>
      <vt:lpstr>Презентация PowerPoint</vt:lpstr>
      <vt:lpstr>Презентация PowerPoint</vt:lpstr>
      <vt:lpstr>Yolov5x(640x640) </vt:lpstr>
      <vt:lpstr>Результаты</vt:lpstr>
      <vt:lpstr>Результаты</vt:lpstr>
      <vt:lpstr>Precision, recall</vt:lpstr>
      <vt:lpstr>Презентация PowerPoint</vt:lpstr>
      <vt:lpstr>Презентация PowerPoint</vt:lpstr>
      <vt:lpstr>Yolov5m(640x640) </vt:lpstr>
      <vt:lpstr>Результаты</vt:lpstr>
      <vt:lpstr>Результаты</vt:lpstr>
      <vt:lpstr>Pricision,recall</vt:lpstr>
      <vt:lpstr>Результаты</vt:lpstr>
      <vt:lpstr>Презентация PowerPoint</vt:lpstr>
      <vt:lpstr>Вывод</vt:lpstr>
      <vt:lpstr>Предсказание опухоли</vt:lpstr>
      <vt:lpstr>Датасет</vt:lpstr>
      <vt:lpstr>Предобработка данных</vt:lpstr>
      <vt:lpstr>Исследование на пропуски </vt:lpstr>
      <vt:lpstr>Исследование на аномалии </vt:lpstr>
      <vt:lpstr>Распределения</vt:lpstr>
      <vt:lpstr>Рассмотрение распределений данных и кореляции признаков </vt:lpstr>
      <vt:lpstr>Парный корреляции</vt:lpstr>
      <vt:lpstr>Исследование размера данных</vt:lpstr>
      <vt:lpstr>Удаление дубликатов </vt:lpstr>
      <vt:lpstr>Решение задачи с настройкой параметров </vt:lpstr>
      <vt:lpstr>DecisionTreeRegressor </vt:lpstr>
      <vt:lpstr>Лучшие параметры</vt:lpstr>
      <vt:lpstr>Результаты</vt:lpstr>
      <vt:lpstr>Важные признаки</vt:lpstr>
      <vt:lpstr>RandomForestRegression </vt:lpstr>
      <vt:lpstr>Лучшие параметры</vt:lpstr>
      <vt:lpstr>Результаты</vt:lpstr>
      <vt:lpstr>Важные признаки</vt:lpstr>
      <vt:lpstr>GradientBoostingRegressor </vt:lpstr>
      <vt:lpstr>Лучшие параметры</vt:lpstr>
      <vt:lpstr>Результаты</vt:lpstr>
      <vt:lpstr>AdaBoostClassifier(DecisionTreeClassifier) </vt:lpstr>
      <vt:lpstr>Лучшие параметры</vt:lpstr>
      <vt:lpstr>Результаты</vt:lpstr>
      <vt:lpstr>Вывод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1381</cp:revision>
  <dcterms:created xsi:type="dcterms:W3CDTF">2022-08-07T10:34:23Z</dcterms:created>
  <dcterms:modified xsi:type="dcterms:W3CDTF">2022-08-13T16:16:03Z</dcterms:modified>
</cp:coreProperties>
</file>